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Lst>
  <p:notesMasterIdLst>
    <p:notesMasterId r:id="rId18"/>
  </p:notesMasterIdLst>
  <p:sldIdLst>
    <p:sldId id="357" r:id="rId2"/>
    <p:sldId id="306" r:id="rId3"/>
    <p:sldId id="394" r:id="rId4"/>
    <p:sldId id="393" r:id="rId5"/>
    <p:sldId id="392" r:id="rId6"/>
    <p:sldId id="376" r:id="rId7"/>
    <p:sldId id="345" r:id="rId8"/>
    <p:sldId id="265" r:id="rId9"/>
    <p:sldId id="395" r:id="rId10"/>
    <p:sldId id="396" r:id="rId11"/>
    <p:sldId id="398" r:id="rId12"/>
    <p:sldId id="382" r:id="rId13"/>
    <p:sldId id="399" r:id="rId14"/>
    <p:sldId id="388" r:id="rId15"/>
    <p:sldId id="401" r:id="rId16"/>
    <p:sldId id="383"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402D"/>
    <a:srgbClr val="545454"/>
    <a:srgbClr val="FFBD59"/>
    <a:srgbClr val="F44336"/>
    <a:srgbClr val="000000"/>
    <a:srgbClr val="111111"/>
    <a:srgbClr val="777777"/>
    <a:srgbClr val="EDEDED"/>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57" autoAdjust="0"/>
    <p:restoredTop sz="81584" autoAdjust="0"/>
  </p:normalViewPr>
  <p:slideViewPr>
    <p:cSldViewPr snapToGrid="0">
      <p:cViewPr>
        <p:scale>
          <a:sx n="178" d="100"/>
          <a:sy n="178" d="100"/>
        </p:scale>
        <p:origin x="-4932" y="-1374"/>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14/02/2022</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möchten wir ein Problem lösen, dass – so denken wir - jeder und jede von Ihnen hat.</a:t>
            </a:r>
          </a:p>
          <a:p>
            <a:r>
              <a:rPr lang="de-DE" dirty="0"/>
              <a:t>Das 5. Ziel der UN für nachhaltige Entwicklung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13</a:t>
            </a:fld>
            <a:endParaRPr lang="fr-FR" dirty="0"/>
          </a:p>
        </p:txBody>
      </p:sp>
    </p:spTree>
    <p:extLst>
      <p:ext uri="{BB962C8B-B14F-4D97-AF65-F5344CB8AC3E}">
        <p14:creationId xmlns:p14="http://schemas.microsoft.com/office/powerpoint/2010/main" val="3507167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16</a:t>
            </a:fld>
            <a:endParaRPr lang="fr-FR" dirty="0"/>
          </a:p>
        </p:txBody>
      </p:sp>
    </p:spTree>
    <p:extLst>
      <p:ext uri="{BB962C8B-B14F-4D97-AF65-F5344CB8AC3E}">
        <p14:creationId xmlns:p14="http://schemas.microsoft.com/office/powerpoint/2010/main" val="232512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Wir erläutern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das weitere Werkeln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241521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6</a:t>
            </a:fld>
            <a:endParaRPr lang="fr-FR" dirty="0"/>
          </a:p>
        </p:txBody>
      </p:sp>
    </p:spTree>
    <p:extLst>
      <p:ext uri="{BB962C8B-B14F-4D97-AF65-F5344CB8AC3E}">
        <p14:creationId xmlns:p14="http://schemas.microsoft.com/office/powerpoint/2010/main" val="399744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8</a:t>
            </a:fld>
            <a:endParaRPr lang="fr-FR" dirty="0"/>
          </a:p>
        </p:txBody>
      </p:sp>
    </p:spTree>
    <p:extLst>
      <p:ext uri="{BB962C8B-B14F-4D97-AF65-F5344CB8AC3E}">
        <p14:creationId xmlns:p14="http://schemas.microsoft.com/office/powerpoint/2010/main" val="2612720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9</a:t>
            </a:fld>
            <a:endParaRPr lang="fr-FR" dirty="0"/>
          </a:p>
        </p:txBody>
      </p:sp>
    </p:spTree>
    <p:extLst>
      <p:ext uri="{BB962C8B-B14F-4D97-AF65-F5344CB8AC3E}">
        <p14:creationId xmlns:p14="http://schemas.microsoft.com/office/powerpoint/2010/main" val="3540313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10</a:t>
            </a:fld>
            <a:endParaRPr lang="fr-FR" dirty="0"/>
          </a:p>
        </p:txBody>
      </p:sp>
    </p:spTree>
    <p:extLst>
      <p:ext uri="{BB962C8B-B14F-4D97-AF65-F5344CB8AC3E}">
        <p14:creationId xmlns:p14="http://schemas.microsoft.com/office/powerpoint/2010/main" val="610762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11</a:t>
            </a:fld>
            <a:endParaRPr lang="fr-FR"/>
          </a:p>
        </p:txBody>
      </p:sp>
    </p:spTree>
    <p:extLst>
      <p:ext uri="{BB962C8B-B14F-4D97-AF65-F5344CB8AC3E}">
        <p14:creationId xmlns:p14="http://schemas.microsoft.com/office/powerpoint/2010/main" val="369751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Vorschlag:</a:t>
            </a:r>
          </a:p>
          <a:p>
            <a:r>
              <a:rPr lang="de-DE" dirty="0"/>
              <a:t>Das hier lieber Projektmanagement und Ausblick nennen. Allgemein Zwischenabschnitte neu benennen</a:t>
            </a:r>
          </a:p>
          <a:p>
            <a:r>
              <a:rPr lang="de-DE" dirty="0"/>
              <a:t>Bilder von 02 und 03 tauschen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12</a:t>
            </a:fld>
            <a:endParaRPr lang="fr-FR" dirty="0"/>
          </a:p>
        </p:txBody>
      </p:sp>
    </p:spTree>
    <p:extLst>
      <p:ext uri="{BB962C8B-B14F-4D97-AF65-F5344CB8AC3E}">
        <p14:creationId xmlns:p14="http://schemas.microsoft.com/office/powerpoint/2010/main" val="1834834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commons.wikimedia.org/wiki/File:SQLite370.svg" TargetMode="External"/><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hyperlink" Target="https://i.morioh.com/210619/24860a44.webp" TargetMode="External"/><Relationship Id="rId2" Type="http://schemas.openxmlformats.org/officeDocument/2006/relationships/notesSlide" Target="../notesSlides/notesSlide8.xml"/><Relationship Id="rId16"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14.png"/><Relationship Id="rId11" Type="http://schemas.openxmlformats.org/officeDocument/2006/relationships/hyperlink" Target="https://miro.medium.com/max/1400/1*ymgzIlxykSI7--smaBN5mA.png" TargetMode="External"/><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hyperlink" Target="https://commons.wikimedia.org/wiki/File:CSS3_and_HTML5_logos_and_wordmarks.svg" TargetMode="External"/><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hyperlink" Target="https://opennlp.apache.org/img/opennlp-navbar-logo.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hyperlink" Target="https://bloggerpilot.com/tools/avatar-generator/" TargetMode="External"/><Relationship Id="rId4" Type="http://schemas.openxmlformats.org/officeDocument/2006/relationships/hyperlink" Target="https://www.canva.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75A67677-C28F-4C07-9FB7-7CE26CEE2979}"/>
              </a:ext>
            </a:extLst>
          </p:cNvPr>
          <p:cNvSpPr txBox="1"/>
          <p:nvPr/>
        </p:nvSpPr>
        <p:spPr>
          <a:xfrm>
            <a:off x="1" y="6136047"/>
            <a:ext cx="12191999" cy="283026"/>
          </a:xfrm>
          <a:prstGeom prst="rect">
            <a:avLst/>
          </a:prstGeom>
          <a:noFill/>
        </p:spPr>
        <p:txBody>
          <a:bodyPr wrap="square" lIns="0" tIns="0" bIns="0" rtlCol="0" anchor="t">
            <a:spAutoFit/>
          </a:bodyPr>
          <a:lstStyle/>
          <a:p>
            <a:pPr algn="ctr">
              <a:lnSpc>
                <a:spcPct val="150000"/>
              </a:lnSpc>
            </a:pPr>
            <a:r>
              <a:rPr lang="de-DE" sz="1400" dirty="0">
                <a:solidFill>
                  <a:schemeClr val="tx1">
                    <a:lumMod val="50000"/>
                    <a:lumOff val="50000"/>
                  </a:schemeClr>
                </a:solidFill>
                <a:latin typeface="+mj-lt"/>
                <a:cs typeface="Arial" panose="020B0604020202020204" pitchFamily="34" charset="0"/>
              </a:rPr>
              <a:t>Felix Jacobsen, Dennis Podkolsin, Marcus Koppelmann</a:t>
            </a:r>
          </a:p>
        </p:txBody>
      </p:sp>
      <p:sp>
        <p:nvSpPr>
          <p:cNvPr id="13" name="Textfeld 12">
            <a:extLst>
              <a:ext uri="{FF2B5EF4-FFF2-40B4-BE49-F238E27FC236}">
                <a16:creationId xmlns:a16="http://schemas.microsoft.com/office/drawing/2014/main" id="{FD74319F-D616-4D1C-9421-891FC7517702}"/>
              </a:ext>
            </a:extLst>
          </p:cNvPr>
          <p:cNvSpPr txBox="1"/>
          <p:nvPr/>
        </p:nvSpPr>
        <p:spPr>
          <a:xfrm>
            <a:off x="1" y="6483420"/>
            <a:ext cx="12191999" cy="261610"/>
          </a:xfrm>
          <a:prstGeom prst="rect">
            <a:avLst/>
          </a:prstGeom>
          <a:noFill/>
        </p:spPr>
        <p:txBody>
          <a:bodyPr wrap="square">
            <a:spAutoFit/>
          </a:bodyPr>
          <a:lstStyle/>
          <a:p>
            <a:pPr algn="ctr"/>
            <a:r>
              <a:rPr lang="de-DE" sz="1050" dirty="0">
                <a:solidFill>
                  <a:schemeClr val="tx1">
                    <a:lumMod val="50000"/>
                    <a:lumOff val="50000"/>
                  </a:schemeClr>
                </a:solidFill>
                <a:latin typeface="+mj-lt"/>
                <a:cs typeface="Arial" panose="020B0604020202020204" pitchFamily="34" charset="0"/>
              </a:rPr>
              <a:t>Mittwoch, 16. Februar 2022</a:t>
            </a:r>
            <a:endParaRPr lang="de-DE" sz="1050" dirty="0">
              <a:solidFill>
                <a:schemeClr val="tx1">
                  <a:lumMod val="50000"/>
                  <a:lumOff val="50000"/>
                </a:schemeClr>
              </a:solidFill>
              <a:latin typeface="+mj-lt"/>
            </a:endParaRPr>
          </a:p>
        </p:txBody>
      </p:sp>
      <p:pic>
        <p:nvPicPr>
          <p:cNvPr id="3" name="Grafik 2">
            <a:extLst>
              <a:ext uri="{FF2B5EF4-FFF2-40B4-BE49-F238E27FC236}">
                <a16:creationId xmlns:a16="http://schemas.microsoft.com/office/drawing/2014/main" id="{CCA15C2A-5C15-4F6D-86FB-1A6001FDFBBC}"/>
              </a:ext>
            </a:extLst>
          </p:cNvPr>
          <p:cNvPicPr>
            <a:picLocks noChangeAspect="1"/>
          </p:cNvPicPr>
          <p:nvPr/>
        </p:nvPicPr>
        <p:blipFill>
          <a:blip r:embed="rId3"/>
          <a:stretch>
            <a:fillRect/>
          </a:stretch>
        </p:blipFill>
        <p:spPr>
          <a:xfrm>
            <a:off x="3095929" y="2080990"/>
            <a:ext cx="6000142" cy="2353902"/>
          </a:xfrm>
          <a:prstGeom prst="rect">
            <a:avLst/>
          </a:prstGeom>
        </p:spPr>
      </p:pic>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A63FCD-AF3F-4832-AD77-5ADED213708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9" name="TextBox 5">
            <a:extLst>
              <a:ext uri="{FF2B5EF4-FFF2-40B4-BE49-F238E27FC236}">
                <a16:creationId xmlns:a16="http://schemas.microsoft.com/office/drawing/2014/main" id="{D64B05C1-F24E-444F-896E-9B95C29C4330}"/>
              </a:ext>
            </a:extLst>
          </p:cNvPr>
          <p:cNvSpPr txBox="1"/>
          <p:nvPr/>
        </p:nvSpPr>
        <p:spPr>
          <a:xfrm>
            <a:off x="358966" y="277920"/>
            <a:ext cx="6317291" cy="609398"/>
          </a:xfrm>
          <a:prstGeom prst="rect">
            <a:avLst/>
          </a:prstGeom>
          <a:noFill/>
        </p:spPr>
        <p:txBody>
          <a:bodyPr wrap="square" lIns="0" tIns="0" rIns="0" bIns="0" rtlCol="0" anchor="t">
            <a:spAutoFit/>
          </a:bodyPr>
          <a:lstStyle/>
          <a:p>
            <a:pPr lvl="0">
              <a:lnSpc>
                <a:spcPct val="90000"/>
              </a:lnSpc>
              <a:defRPr/>
            </a:pPr>
            <a:r>
              <a:rPr lang="fr-FR" sz="44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Architekturentwurf</a:t>
            </a:r>
            <a:endParaRPr kumimoji="0" lang="fr-FR" sz="44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16" name="Rechteck 15">
            <a:extLst>
              <a:ext uri="{FF2B5EF4-FFF2-40B4-BE49-F238E27FC236}">
                <a16:creationId xmlns:a16="http://schemas.microsoft.com/office/drawing/2014/main" id="{4BA355D4-1239-42A4-8D81-376F3B7E5EC2}"/>
              </a:ext>
            </a:extLst>
          </p:cNvPr>
          <p:cNvSpPr/>
          <p:nvPr/>
        </p:nvSpPr>
        <p:spPr>
          <a:xfrm>
            <a:off x="358966" y="1165238"/>
            <a:ext cx="6783859" cy="5692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0" name="Foliennummernplatzhalter 5">
            <a:extLst>
              <a:ext uri="{FF2B5EF4-FFF2-40B4-BE49-F238E27FC236}">
                <a16:creationId xmlns:a16="http://schemas.microsoft.com/office/drawing/2014/main" id="{AD1E69F1-E1B3-4385-B67B-A11EBB8979F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10</a:t>
            </a:fld>
            <a:endParaRPr lang="en-US" dirty="0">
              <a:solidFill>
                <a:schemeClr val="bg1">
                  <a:lumMod val="75000"/>
                </a:schemeClr>
              </a:solidFill>
            </a:endParaRPr>
          </a:p>
        </p:txBody>
      </p:sp>
      <p:pic>
        <p:nvPicPr>
          <p:cNvPr id="18" name="Shape 273" descr="Stück Klebeband, mit dem eine Notiz auf der Folie befestigt ist">
            <a:extLst>
              <a:ext uri="{FF2B5EF4-FFF2-40B4-BE49-F238E27FC236}">
                <a16:creationId xmlns:a16="http://schemas.microsoft.com/office/drawing/2014/main" id="{2762386C-E139-43C5-B0CE-7C99EAA7DB06}"/>
              </a:ext>
            </a:extLst>
          </p:cNvPr>
          <p:cNvPicPr preferRelativeResize="0"/>
          <p:nvPr/>
        </p:nvPicPr>
        <p:blipFill rotWithShape="1">
          <a:blip r:embed="rId3">
            <a:alphaModFix/>
          </a:blip>
          <a:srcRect l="9244" t="5926" r="2118" b="10011"/>
          <a:stretch/>
        </p:blipFill>
        <p:spPr>
          <a:xfrm rot="1846529">
            <a:off x="6766364" y="1038815"/>
            <a:ext cx="612865" cy="291117"/>
          </a:xfrm>
          <a:prstGeom prst="rect">
            <a:avLst/>
          </a:prstGeom>
          <a:noFill/>
          <a:ln>
            <a:noFill/>
          </a:ln>
        </p:spPr>
      </p:pic>
      <p:pic>
        <p:nvPicPr>
          <p:cNvPr id="19" name="Shape 273" descr="Stück Klebeband, mit dem eine Notiz auf der Folie befestigt ist">
            <a:extLst>
              <a:ext uri="{FF2B5EF4-FFF2-40B4-BE49-F238E27FC236}">
                <a16:creationId xmlns:a16="http://schemas.microsoft.com/office/drawing/2014/main" id="{B329EF56-2382-42B1-90A4-A5C3F67B1C1E}"/>
              </a:ext>
            </a:extLst>
          </p:cNvPr>
          <p:cNvPicPr preferRelativeResize="0"/>
          <p:nvPr/>
        </p:nvPicPr>
        <p:blipFill rotWithShape="1">
          <a:blip r:embed="rId3">
            <a:alphaModFix/>
          </a:blip>
          <a:srcRect l="9244" t="5926" r="2118" b="10011"/>
          <a:stretch/>
        </p:blipFill>
        <p:spPr>
          <a:xfrm rot="20119301">
            <a:off x="53993" y="1060463"/>
            <a:ext cx="612865" cy="291117"/>
          </a:xfrm>
          <a:prstGeom prst="rect">
            <a:avLst/>
          </a:prstGeom>
          <a:noFill/>
          <a:ln>
            <a:noFill/>
          </a:ln>
        </p:spPr>
      </p:pic>
      <p:pic>
        <p:nvPicPr>
          <p:cNvPr id="3" name="Grafik 2">
            <a:extLst>
              <a:ext uri="{FF2B5EF4-FFF2-40B4-BE49-F238E27FC236}">
                <a16:creationId xmlns:a16="http://schemas.microsoft.com/office/drawing/2014/main" id="{84FC87B0-6F39-4BBB-97D5-3DF29154A05A}"/>
              </a:ext>
            </a:extLst>
          </p:cNvPr>
          <p:cNvPicPr>
            <a:picLocks noChangeAspect="1"/>
          </p:cNvPicPr>
          <p:nvPr/>
        </p:nvPicPr>
        <p:blipFill rotWithShape="1">
          <a:blip r:embed="rId4"/>
          <a:srcRect l="7642" t="10329" r="23209" b="34055"/>
          <a:stretch/>
        </p:blipFill>
        <p:spPr>
          <a:xfrm>
            <a:off x="711524" y="1206021"/>
            <a:ext cx="6011633" cy="5616580"/>
          </a:xfrm>
          <a:prstGeom prst="rect">
            <a:avLst/>
          </a:prstGeom>
        </p:spPr>
      </p:pic>
      <p:grpSp>
        <p:nvGrpSpPr>
          <p:cNvPr id="14" name="Shape 271">
            <a:extLst>
              <a:ext uri="{FF2B5EF4-FFF2-40B4-BE49-F238E27FC236}">
                <a16:creationId xmlns:a16="http://schemas.microsoft.com/office/drawing/2014/main" id="{9E9EB2A8-7F62-4D55-98EA-169885C76E4E}"/>
              </a:ext>
            </a:extLst>
          </p:cNvPr>
          <p:cNvGrpSpPr/>
          <p:nvPr/>
        </p:nvGrpSpPr>
        <p:grpSpPr>
          <a:xfrm>
            <a:off x="7235426" y="2574693"/>
            <a:ext cx="4763922" cy="2474741"/>
            <a:chOff x="6803275" y="284019"/>
            <a:chExt cx="1841187" cy="2079191"/>
          </a:xfrm>
        </p:grpSpPr>
        <p:pic>
          <p:nvPicPr>
            <p:cNvPr id="17" name="Shape 272">
              <a:extLst>
                <a:ext uri="{FF2B5EF4-FFF2-40B4-BE49-F238E27FC236}">
                  <a16:creationId xmlns:a16="http://schemas.microsoft.com/office/drawing/2014/main" id="{009AB90A-37DC-4FC5-A304-5939234A1C15}"/>
                </a:ext>
              </a:extLst>
            </p:cNvPr>
            <p:cNvPicPr preferRelativeResize="0"/>
            <p:nvPr/>
          </p:nvPicPr>
          <p:blipFill>
            <a:blip r:embed="rId5">
              <a:alphaModFix/>
            </a:blip>
            <a:stretch>
              <a:fillRect/>
            </a:stretch>
          </p:blipFill>
          <p:spPr>
            <a:xfrm>
              <a:off x="6803275" y="427446"/>
              <a:ext cx="1841187" cy="1935764"/>
            </a:xfrm>
            <a:prstGeom prst="rect">
              <a:avLst/>
            </a:prstGeom>
            <a:noFill/>
            <a:ln>
              <a:noFill/>
            </a:ln>
          </p:spPr>
        </p:pic>
        <p:pic>
          <p:nvPicPr>
            <p:cNvPr id="20" name="Shape 273" descr="Stück Klebeband, mit dem eine Notiz auf der Folie befestigt ist">
              <a:extLst>
                <a:ext uri="{FF2B5EF4-FFF2-40B4-BE49-F238E27FC236}">
                  <a16:creationId xmlns:a16="http://schemas.microsoft.com/office/drawing/2014/main" id="{3D4F706B-D68E-4EA8-A5F7-2C5B9BCF23AE}"/>
                </a:ext>
              </a:extLst>
            </p:cNvPr>
            <p:cNvPicPr preferRelativeResize="0"/>
            <p:nvPr/>
          </p:nvPicPr>
          <p:blipFill rotWithShape="1">
            <a:blip r:embed="rId3">
              <a:alphaModFix/>
            </a:blip>
            <a:srcRect l="9244" t="5926" r="2118" b="10011"/>
            <a:stretch/>
          </p:blipFill>
          <p:spPr>
            <a:xfrm rot="409796">
              <a:off x="7509939" y="284019"/>
              <a:ext cx="671900" cy="382687"/>
            </a:xfrm>
            <a:prstGeom prst="rect">
              <a:avLst/>
            </a:prstGeom>
            <a:noFill/>
            <a:ln>
              <a:noFill/>
            </a:ln>
          </p:spPr>
        </p:pic>
      </p:grpSp>
      <p:sp>
        <p:nvSpPr>
          <p:cNvPr id="21" name="Shape 274">
            <a:extLst>
              <a:ext uri="{FF2B5EF4-FFF2-40B4-BE49-F238E27FC236}">
                <a16:creationId xmlns:a16="http://schemas.microsoft.com/office/drawing/2014/main" id="{36BCE0D3-1EAF-427E-A609-23D4215C0206}"/>
              </a:ext>
            </a:extLst>
          </p:cNvPr>
          <p:cNvSpPr txBox="1"/>
          <p:nvPr/>
        </p:nvSpPr>
        <p:spPr>
          <a:xfrm>
            <a:off x="7406130" y="2987862"/>
            <a:ext cx="4431957" cy="1691230"/>
          </a:xfrm>
          <a:prstGeom prst="rect">
            <a:avLst/>
          </a:prstGeom>
          <a:noFill/>
          <a:ln>
            <a:noFill/>
          </a:ln>
        </p:spPr>
        <p:txBody>
          <a:bodyPr wrap="square" lIns="91425" tIns="91425" rIns="91425" bIns="91425" anchor="t" anchorCtr="0">
            <a:noAutofit/>
          </a:bodyPr>
          <a:lstStyle/>
          <a:p>
            <a:pPr algn="just"/>
            <a:endParaRPr lang="de-DE" sz="1200" dirty="0">
              <a:latin typeface="Lato"/>
              <a:ea typeface="Lato"/>
              <a:cs typeface="Lato"/>
              <a:sym typeface="Raleway"/>
            </a:endParaRPr>
          </a:p>
          <a:p>
            <a:r>
              <a:rPr lang="de-DE" sz="1200" b="1" dirty="0">
                <a:latin typeface="Lato"/>
                <a:ea typeface="Lato"/>
                <a:cs typeface="Lato"/>
                <a:sym typeface="Raleway"/>
              </a:rPr>
              <a:t>Geplant: </a:t>
            </a:r>
            <a:r>
              <a:rPr lang="de-DE" sz="1200" dirty="0">
                <a:latin typeface="Lato"/>
                <a:ea typeface="Lato"/>
                <a:cs typeface="Lato"/>
                <a:sym typeface="Raleway"/>
              </a:rPr>
              <a:t>Einsatz von </a:t>
            </a:r>
            <a:r>
              <a:rPr lang="de-DE" sz="1200" b="1" dirty="0">
                <a:latin typeface="Lato"/>
                <a:ea typeface="Lato"/>
                <a:cs typeface="Lato"/>
                <a:sym typeface="Raleway"/>
              </a:rPr>
              <a:t>KI</a:t>
            </a:r>
            <a:r>
              <a:rPr lang="de-DE" sz="1200" dirty="0">
                <a:latin typeface="Lato"/>
                <a:ea typeface="Lato"/>
                <a:cs typeface="Lato"/>
                <a:sym typeface="Raleway"/>
              </a:rPr>
              <a:t> mittels </a:t>
            </a:r>
            <a:r>
              <a:rPr lang="de-DE" sz="1200" b="1" dirty="0">
                <a:latin typeface="Lato"/>
                <a:ea typeface="Lato"/>
                <a:cs typeface="Lato"/>
                <a:sym typeface="Raleway"/>
              </a:rPr>
              <a:t>vortrainierter Modelle</a:t>
            </a:r>
            <a:br>
              <a:rPr lang="de-DE" sz="1200" b="1" dirty="0">
                <a:latin typeface="Lato"/>
                <a:ea typeface="Lato"/>
                <a:cs typeface="Lato"/>
                <a:sym typeface="Raleway"/>
              </a:rPr>
            </a:br>
            <a:r>
              <a:rPr lang="de-DE" sz="1200" b="1" dirty="0">
                <a:latin typeface="Lato"/>
                <a:ea typeface="Lato"/>
                <a:cs typeface="Lato"/>
                <a:sym typeface="Raleway"/>
              </a:rPr>
              <a:t>Auswirkung: </a:t>
            </a:r>
            <a:r>
              <a:rPr lang="de-DE" sz="1200" dirty="0">
                <a:latin typeface="Lato"/>
                <a:ea typeface="Lato"/>
                <a:cs typeface="Lato"/>
                <a:sym typeface="Raleway"/>
              </a:rPr>
              <a:t>Vereinfachung,</a:t>
            </a:r>
            <a:r>
              <a:rPr lang="de-DE" sz="1200" b="1" dirty="0">
                <a:latin typeface="Lato"/>
                <a:ea typeface="Lato"/>
                <a:cs typeface="Lato"/>
                <a:sym typeface="Raleway"/>
              </a:rPr>
              <a:t> </a:t>
            </a:r>
            <a:r>
              <a:rPr lang="de-DE" sz="1200" dirty="0">
                <a:latin typeface="Lato"/>
                <a:ea typeface="Lato"/>
                <a:cs typeface="Lato"/>
                <a:sym typeface="Raleway"/>
              </a:rPr>
              <a:t>Unterstützung mehrerer Sprachen</a:t>
            </a:r>
            <a:endParaRPr lang="de-DE" sz="1200" b="1" dirty="0">
              <a:latin typeface="Lato"/>
              <a:ea typeface="Lato"/>
              <a:cs typeface="Lato"/>
              <a:sym typeface="Raleway"/>
            </a:endParaRPr>
          </a:p>
          <a:p>
            <a:r>
              <a:rPr lang="de-DE" sz="1200" b="1" dirty="0">
                <a:latin typeface="Lato"/>
                <a:ea typeface="Lato"/>
                <a:cs typeface="Lato"/>
                <a:sym typeface="Raleway"/>
              </a:rPr>
              <a:t>TODO:</a:t>
            </a:r>
            <a:r>
              <a:rPr lang="de-DE" sz="1200" dirty="0">
                <a:latin typeface="Lato"/>
                <a:ea typeface="Lato"/>
                <a:cs typeface="Lato"/>
                <a:sym typeface="Raleway"/>
              </a:rPr>
              <a:t> Datenbank um Englische Substitute erweitern</a:t>
            </a:r>
          </a:p>
          <a:p>
            <a:r>
              <a:rPr lang="de-DE" sz="1200" b="1" dirty="0">
                <a:latin typeface="Lato"/>
                <a:ea typeface="Lato"/>
                <a:cs typeface="Lato"/>
                <a:sym typeface="Wingdings" panose="05000000000000000000" pitchFamily="2" charset="2"/>
              </a:rPr>
              <a:t>DONE:</a:t>
            </a:r>
            <a:r>
              <a:rPr lang="de-DE" sz="1200" b="1" dirty="0">
                <a:latin typeface="Lato"/>
                <a:ea typeface="Lato"/>
                <a:cs typeface="Lato"/>
                <a:sym typeface="Raleway"/>
              </a:rPr>
              <a:t> </a:t>
            </a:r>
            <a:r>
              <a:rPr lang="de-DE" sz="1200" dirty="0">
                <a:latin typeface="Lato"/>
                <a:ea typeface="Lato"/>
                <a:cs typeface="Lato"/>
                <a:sym typeface="Raleway"/>
              </a:rPr>
              <a:t>Auswahl aus verfügbaren NLP-Frameworks treffen</a:t>
            </a:r>
          </a:p>
          <a:p>
            <a:endParaRPr lang="de-DE" sz="1200" dirty="0">
              <a:latin typeface="Lato"/>
              <a:ea typeface="Lato"/>
              <a:cs typeface="Lato"/>
              <a:sym typeface="Raleway"/>
            </a:endParaRPr>
          </a:p>
          <a:p>
            <a:r>
              <a:rPr lang="de-DE" sz="1200" b="1" dirty="0">
                <a:latin typeface="Lato"/>
                <a:ea typeface="Lato"/>
                <a:cs typeface="Lato"/>
                <a:sym typeface="Raleway"/>
              </a:rPr>
              <a:t>Geplant: </a:t>
            </a:r>
            <a:r>
              <a:rPr lang="de-DE" sz="1200" dirty="0">
                <a:latin typeface="Lato"/>
                <a:ea typeface="Lato"/>
                <a:cs typeface="Lato"/>
                <a:sym typeface="Raleway"/>
              </a:rPr>
              <a:t>Bestehende Architektur nach MVC-Muster behalten</a:t>
            </a:r>
            <a:endParaRPr lang="de-DE" sz="1200" b="1" dirty="0">
              <a:latin typeface="Lato"/>
              <a:ea typeface="Lato"/>
              <a:cs typeface="Lato"/>
              <a:sym typeface="Raleway"/>
            </a:endParaRPr>
          </a:p>
          <a:p>
            <a:r>
              <a:rPr lang="de-DE" sz="1200" b="1" dirty="0">
                <a:latin typeface="Lato"/>
                <a:ea typeface="Lato"/>
                <a:cs typeface="Lato"/>
                <a:sym typeface="Raleway"/>
              </a:rPr>
              <a:t>Geplant:</a:t>
            </a:r>
            <a:r>
              <a:rPr lang="de-DE" sz="1200" dirty="0">
                <a:latin typeface="Lato"/>
                <a:ea typeface="Lato"/>
                <a:cs typeface="Lato"/>
                <a:sym typeface="Raleway"/>
              </a:rPr>
              <a:t> Dokumentation mittels </a:t>
            </a:r>
            <a:r>
              <a:rPr lang="de-DE" sz="1200" dirty="0" err="1">
                <a:latin typeface="Lato"/>
                <a:ea typeface="Lato"/>
                <a:cs typeface="Lato"/>
                <a:sym typeface="Raleway"/>
              </a:rPr>
              <a:t>JavaDoc</a:t>
            </a:r>
            <a:r>
              <a:rPr lang="de-DE" sz="1200" dirty="0">
                <a:latin typeface="Lato"/>
                <a:ea typeface="Lato"/>
                <a:cs typeface="Lato"/>
                <a:sym typeface="Raleway"/>
              </a:rPr>
              <a:t> anpassen/ausbauen</a:t>
            </a:r>
          </a:p>
          <a:p>
            <a:endParaRPr lang="de-DE" sz="1200" dirty="0">
              <a:latin typeface="Lato"/>
              <a:ea typeface="Lato"/>
              <a:cs typeface="Lato"/>
              <a:sym typeface="Raleway"/>
            </a:endParaRPr>
          </a:p>
        </p:txBody>
      </p:sp>
    </p:spTree>
    <p:extLst>
      <p:ext uri="{BB962C8B-B14F-4D97-AF65-F5344CB8AC3E}">
        <p14:creationId xmlns:p14="http://schemas.microsoft.com/office/powerpoint/2010/main" val="1701736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
            <a:extLst>
              <a:ext uri="{FF2B5EF4-FFF2-40B4-BE49-F238E27FC236}">
                <a16:creationId xmlns:a16="http://schemas.microsoft.com/office/drawing/2014/main" id="{2571AE45-AA6C-417E-BFAA-A983AC4836B5}"/>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1">
            <a:extLst>
              <a:ext uri="{FF2B5EF4-FFF2-40B4-BE49-F238E27FC236}">
                <a16:creationId xmlns:a16="http://schemas.microsoft.com/office/drawing/2014/main" id="{9314794D-9553-4C67-B2B6-0B3EC728C7FF}"/>
              </a:ext>
            </a:extLst>
          </p:cNvPr>
          <p:cNvSpPr/>
          <p:nvPr/>
        </p:nvSpPr>
        <p:spPr>
          <a:xfrm>
            <a:off x="521943" y="2824383"/>
            <a:ext cx="3488608" cy="148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Rectangle 1">
            <a:extLst>
              <a:ext uri="{FF2B5EF4-FFF2-40B4-BE49-F238E27FC236}">
                <a16:creationId xmlns:a16="http://schemas.microsoft.com/office/drawing/2014/main" id="{BAB640F3-E755-4CD6-BB4C-7654F0F8ABBA}"/>
              </a:ext>
            </a:extLst>
          </p:cNvPr>
          <p:cNvSpPr/>
          <p:nvPr/>
        </p:nvSpPr>
        <p:spPr>
          <a:xfrm>
            <a:off x="521943" y="4236576"/>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1">
            <a:extLst>
              <a:ext uri="{FF2B5EF4-FFF2-40B4-BE49-F238E27FC236}">
                <a16:creationId xmlns:a16="http://schemas.microsoft.com/office/drawing/2014/main" id="{11F8352C-DD0A-4B9A-AF4B-364ADB8F7AFA}"/>
              </a:ext>
            </a:extLst>
          </p:cNvPr>
          <p:cNvSpPr/>
          <p:nvPr/>
        </p:nvSpPr>
        <p:spPr>
          <a:xfrm>
            <a:off x="521943" y="5648768"/>
            <a:ext cx="3488608" cy="1209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F16F8FF5-D206-4BC1-97C5-118E812768F0}"/>
              </a:ext>
            </a:extLst>
          </p:cNvPr>
          <p:cNvSpPr/>
          <p:nvPr/>
        </p:nvSpPr>
        <p:spPr>
          <a:xfrm>
            <a:off x="521943" y="0"/>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Grafik 3">
            <a:extLst>
              <a:ext uri="{FF2B5EF4-FFF2-40B4-BE49-F238E27FC236}">
                <a16:creationId xmlns:a16="http://schemas.microsoft.com/office/drawing/2014/main" id="{127DDA6F-6F26-49AD-BAC5-49BA0DA86FCC}"/>
              </a:ext>
            </a:extLst>
          </p:cNvPr>
          <p:cNvPicPr>
            <a:picLocks noChangeAspect="1"/>
          </p:cNvPicPr>
          <p:nvPr/>
        </p:nvPicPr>
        <p:blipFill>
          <a:blip r:embed="rId3"/>
          <a:stretch>
            <a:fillRect/>
          </a:stretch>
        </p:blipFill>
        <p:spPr>
          <a:xfrm>
            <a:off x="636797" y="3210003"/>
            <a:ext cx="1676926" cy="431022"/>
          </a:xfrm>
          <a:prstGeom prst="rect">
            <a:avLst/>
          </a:prstGeom>
        </p:spPr>
      </p:pic>
      <p:pic>
        <p:nvPicPr>
          <p:cNvPr id="6" name="Grafik 5">
            <a:extLst>
              <a:ext uri="{FF2B5EF4-FFF2-40B4-BE49-F238E27FC236}">
                <a16:creationId xmlns:a16="http://schemas.microsoft.com/office/drawing/2014/main" id="{69E4E502-BCAD-4D4F-8023-2519D2550761}"/>
              </a:ext>
            </a:extLst>
          </p:cNvPr>
          <p:cNvPicPr>
            <a:picLocks noChangeAspect="1"/>
          </p:cNvPicPr>
          <p:nvPr/>
        </p:nvPicPr>
        <p:blipFill>
          <a:blip r:embed="rId4"/>
          <a:stretch>
            <a:fillRect/>
          </a:stretch>
        </p:blipFill>
        <p:spPr>
          <a:xfrm>
            <a:off x="1254033" y="5800048"/>
            <a:ext cx="2024428" cy="959916"/>
          </a:xfrm>
          <a:prstGeom prst="rect">
            <a:avLst/>
          </a:prstGeom>
        </p:spPr>
      </p:pic>
      <p:pic>
        <p:nvPicPr>
          <p:cNvPr id="8" name="Grafik 7">
            <a:extLst>
              <a:ext uri="{FF2B5EF4-FFF2-40B4-BE49-F238E27FC236}">
                <a16:creationId xmlns:a16="http://schemas.microsoft.com/office/drawing/2014/main" id="{355A1D88-0D2F-4AB1-B843-34C81E982227}"/>
              </a:ext>
            </a:extLst>
          </p:cNvPr>
          <p:cNvPicPr>
            <a:picLocks noChangeAspect="1"/>
          </p:cNvPicPr>
          <p:nvPr/>
        </p:nvPicPr>
        <p:blipFill>
          <a:blip r:embed="rId5"/>
          <a:stretch>
            <a:fillRect/>
          </a:stretch>
        </p:blipFill>
        <p:spPr>
          <a:xfrm>
            <a:off x="733201" y="102628"/>
            <a:ext cx="1088380" cy="1088380"/>
          </a:xfrm>
          <a:prstGeom prst="rect">
            <a:avLst/>
          </a:prstGeom>
        </p:spPr>
      </p:pic>
      <p:pic>
        <p:nvPicPr>
          <p:cNvPr id="10" name="Grafik 9">
            <a:extLst>
              <a:ext uri="{FF2B5EF4-FFF2-40B4-BE49-F238E27FC236}">
                <a16:creationId xmlns:a16="http://schemas.microsoft.com/office/drawing/2014/main" id="{8ECADF87-B8EE-48C5-8903-3EB5A6377955}"/>
              </a:ext>
            </a:extLst>
          </p:cNvPr>
          <p:cNvPicPr>
            <a:picLocks noChangeAspect="1"/>
          </p:cNvPicPr>
          <p:nvPr/>
        </p:nvPicPr>
        <p:blipFill>
          <a:blip r:embed="rId6"/>
          <a:stretch>
            <a:fillRect/>
          </a:stretch>
        </p:blipFill>
        <p:spPr>
          <a:xfrm>
            <a:off x="2894247" y="92312"/>
            <a:ext cx="771445" cy="1088380"/>
          </a:xfrm>
          <a:prstGeom prst="rect">
            <a:avLst/>
          </a:prstGeom>
        </p:spPr>
      </p:pic>
      <p:sp>
        <p:nvSpPr>
          <p:cNvPr id="20" name="Rectangle 1">
            <a:extLst>
              <a:ext uri="{FF2B5EF4-FFF2-40B4-BE49-F238E27FC236}">
                <a16:creationId xmlns:a16="http://schemas.microsoft.com/office/drawing/2014/main" id="{1A19D209-C6EB-423D-9B53-FAD35CF40DFD}"/>
              </a:ext>
            </a:extLst>
          </p:cNvPr>
          <p:cNvSpPr/>
          <p:nvPr/>
        </p:nvSpPr>
        <p:spPr>
          <a:xfrm>
            <a:off x="521943" y="1412192"/>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 name="Grafik 12">
            <a:extLst>
              <a:ext uri="{FF2B5EF4-FFF2-40B4-BE49-F238E27FC236}">
                <a16:creationId xmlns:a16="http://schemas.microsoft.com/office/drawing/2014/main" id="{79E565A3-63B7-41DE-BA4E-14AC79DE0872}"/>
              </a:ext>
            </a:extLst>
          </p:cNvPr>
          <p:cNvPicPr>
            <a:picLocks noChangeAspect="1"/>
          </p:cNvPicPr>
          <p:nvPr/>
        </p:nvPicPr>
        <p:blipFill>
          <a:blip r:embed="rId7"/>
          <a:stretch>
            <a:fillRect/>
          </a:stretch>
        </p:blipFill>
        <p:spPr>
          <a:xfrm>
            <a:off x="803819" y="1587172"/>
            <a:ext cx="947141" cy="947141"/>
          </a:xfrm>
          <a:prstGeom prst="rect">
            <a:avLst/>
          </a:prstGeom>
        </p:spPr>
      </p:pic>
      <p:pic>
        <p:nvPicPr>
          <p:cNvPr id="17" name="Grafik 16">
            <a:extLst>
              <a:ext uri="{FF2B5EF4-FFF2-40B4-BE49-F238E27FC236}">
                <a16:creationId xmlns:a16="http://schemas.microsoft.com/office/drawing/2014/main" id="{912F6669-F0FF-4472-BF33-0E0D8B66936A}"/>
              </a:ext>
            </a:extLst>
          </p:cNvPr>
          <p:cNvPicPr>
            <a:picLocks noChangeAspect="1"/>
          </p:cNvPicPr>
          <p:nvPr/>
        </p:nvPicPr>
        <p:blipFill>
          <a:blip r:embed="rId8"/>
          <a:stretch>
            <a:fillRect/>
          </a:stretch>
        </p:blipFill>
        <p:spPr>
          <a:xfrm>
            <a:off x="2807324" y="1576855"/>
            <a:ext cx="945289" cy="947141"/>
          </a:xfrm>
          <a:prstGeom prst="rect">
            <a:avLst/>
          </a:prstGeom>
        </p:spPr>
      </p:pic>
      <p:pic>
        <p:nvPicPr>
          <p:cNvPr id="19" name="Grafik 18">
            <a:extLst>
              <a:ext uri="{FF2B5EF4-FFF2-40B4-BE49-F238E27FC236}">
                <a16:creationId xmlns:a16="http://schemas.microsoft.com/office/drawing/2014/main" id="{D8B8AAD4-544D-41BC-A7CE-EA4C0093C1DA}"/>
              </a:ext>
            </a:extLst>
          </p:cNvPr>
          <p:cNvPicPr>
            <a:picLocks noChangeAspect="1"/>
          </p:cNvPicPr>
          <p:nvPr/>
        </p:nvPicPr>
        <p:blipFill>
          <a:blip r:embed="rId9"/>
          <a:stretch>
            <a:fillRect/>
          </a:stretch>
        </p:blipFill>
        <p:spPr>
          <a:xfrm>
            <a:off x="998091" y="4307653"/>
            <a:ext cx="2536309" cy="1040283"/>
          </a:xfrm>
          <a:prstGeom prst="rect">
            <a:avLst/>
          </a:prstGeom>
        </p:spPr>
      </p:pic>
      <p:sp>
        <p:nvSpPr>
          <p:cNvPr id="27" name="Gleichschenkliges Dreieck 26">
            <a:extLst>
              <a:ext uri="{FF2B5EF4-FFF2-40B4-BE49-F238E27FC236}">
                <a16:creationId xmlns:a16="http://schemas.microsoft.com/office/drawing/2014/main" id="{8DC87227-D960-46C8-A081-EF231B339EC7}"/>
              </a:ext>
            </a:extLst>
          </p:cNvPr>
          <p:cNvSpPr/>
          <p:nvPr/>
        </p:nvSpPr>
        <p:spPr>
          <a:xfrm>
            <a:off x="2443031" y="1276619"/>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8" name="Gleichschenkliges Dreieck 27">
            <a:extLst>
              <a:ext uri="{FF2B5EF4-FFF2-40B4-BE49-F238E27FC236}">
                <a16:creationId xmlns:a16="http://schemas.microsoft.com/office/drawing/2014/main" id="{D2B8E192-9085-4EF0-8CE6-2CD454265772}"/>
              </a:ext>
            </a:extLst>
          </p:cNvPr>
          <p:cNvSpPr/>
          <p:nvPr/>
        </p:nvSpPr>
        <p:spPr>
          <a:xfrm>
            <a:off x="2458695" y="2691896"/>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9" name="Gleichschenkliges Dreieck 28">
            <a:extLst>
              <a:ext uri="{FF2B5EF4-FFF2-40B4-BE49-F238E27FC236}">
                <a16:creationId xmlns:a16="http://schemas.microsoft.com/office/drawing/2014/main" id="{DCB34AA3-2515-4709-908A-CE309D57B92A}"/>
              </a:ext>
            </a:extLst>
          </p:cNvPr>
          <p:cNvSpPr/>
          <p:nvPr/>
        </p:nvSpPr>
        <p:spPr>
          <a:xfrm>
            <a:off x="2458695" y="5515040"/>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0" name="Textfeld 29">
            <a:extLst>
              <a:ext uri="{FF2B5EF4-FFF2-40B4-BE49-F238E27FC236}">
                <a16:creationId xmlns:a16="http://schemas.microsoft.com/office/drawing/2014/main" id="{A3DBFAB6-9F96-4E1F-85D9-AB5BEF2A76BE}"/>
              </a:ext>
            </a:extLst>
          </p:cNvPr>
          <p:cNvSpPr txBox="1"/>
          <p:nvPr/>
        </p:nvSpPr>
        <p:spPr>
          <a:xfrm>
            <a:off x="521937" y="3570780"/>
            <a:ext cx="3488607" cy="923330"/>
          </a:xfrm>
          <a:prstGeom prst="rect">
            <a:avLst/>
          </a:prstGeom>
          <a:noFill/>
        </p:spPr>
        <p:txBody>
          <a:bodyPr wrap="square" lIns="0" tIns="0" bIns="0" rtlCol="0" anchor="t">
            <a:spAutoFit/>
          </a:bodyPr>
          <a:lstStyle/>
          <a:p>
            <a:pPr algn="ctr"/>
            <a:r>
              <a:rPr lang="de-DE" sz="6000" b="1" dirty="0">
                <a:solidFill>
                  <a:schemeClr val="tx1">
                    <a:lumMod val="25000"/>
                    <a:lumOff val="75000"/>
                  </a:schemeClr>
                </a:solidFill>
              </a:rPr>
              <a:t>+</a:t>
            </a:r>
            <a:endParaRPr lang="de-DE" b="1" dirty="0">
              <a:solidFill>
                <a:schemeClr val="tx1">
                  <a:lumMod val="25000"/>
                  <a:lumOff val="75000"/>
                </a:schemeClr>
              </a:solidFill>
            </a:endParaRPr>
          </a:p>
        </p:txBody>
      </p:sp>
      <p:sp>
        <p:nvSpPr>
          <p:cNvPr id="31" name="Gleichschenkliges Dreieck 30">
            <a:extLst>
              <a:ext uri="{FF2B5EF4-FFF2-40B4-BE49-F238E27FC236}">
                <a16:creationId xmlns:a16="http://schemas.microsoft.com/office/drawing/2014/main" id="{D33BDBFC-3EE2-46F5-A797-D8EBD6C6C1F2}"/>
              </a:ext>
            </a:extLst>
          </p:cNvPr>
          <p:cNvSpPr/>
          <p:nvPr/>
        </p:nvSpPr>
        <p:spPr>
          <a:xfrm rot="10800000">
            <a:off x="518480" y="127630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2" name="Gleichschenkliges Dreieck 31">
            <a:extLst>
              <a:ext uri="{FF2B5EF4-FFF2-40B4-BE49-F238E27FC236}">
                <a16:creationId xmlns:a16="http://schemas.microsoft.com/office/drawing/2014/main" id="{AA8D5741-4F1A-405A-96A6-6784E710A252}"/>
              </a:ext>
            </a:extLst>
          </p:cNvPr>
          <p:cNvSpPr/>
          <p:nvPr/>
        </p:nvSpPr>
        <p:spPr>
          <a:xfrm rot="10800000">
            <a:off x="518722" y="268866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3" name="Gleichschenkliges Dreieck 32">
            <a:extLst>
              <a:ext uri="{FF2B5EF4-FFF2-40B4-BE49-F238E27FC236}">
                <a16:creationId xmlns:a16="http://schemas.microsoft.com/office/drawing/2014/main" id="{ECFD7004-BDFD-4FD5-99B4-8BE41752617B}"/>
              </a:ext>
            </a:extLst>
          </p:cNvPr>
          <p:cNvSpPr/>
          <p:nvPr/>
        </p:nvSpPr>
        <p:spPr>
          <a:xfrm rot="10800000">
            <a:off x="518480" y="5512436"/>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5" name="Textfeld 34">
            <a:extLst>
              <a:ext uri="{FF2B5EF4-FFF2-40B4-BE49-F238E27FC236}">
                <a16:creationId xmlns:a16="http://schemas.microsoft.com/office/drawing/2014/main" id="{0CC0A559-C38B-4C8E-99F9-8FD9B492F86C}"/>
              </a:ext>
            </a:extLst>
          </p:cNvPr>
          <p:cNvSpPr txBox="1"/>
          <p:nvPr/>
        </p:nvSpPr>
        <p:spPr>
          <a:xfrm>
            <a:off x="6382511" y="5972120"/>
            <a:ext cx="3758185" cy="787844"/>
          </a:xfrm>
          <a:prstGeom prst="rect">
            <a:avLst/>
          </a:prstGeom>
          <a:noFill/>
        </p:spPr>
        <p:txBody>
          <a:bodyPr wrap="square" lIns="0" tIns="0" bIns="0" rtlCol="0" anchor="t">
            <a:spAutoFit/>
          </a:bodyPr>
          <a:lstStyle/>
          <a:p>
            <a:pPr algn="l">
              <a:lnSpc>
                <a:spcPct val="150000"/>
              </a:lnSpc>
            </a:pPr>
            <a:r>
              <a:rPr lang="de-DE" sz="700" dirty="0">
                <a:solidFill>
                  <a:schemeClr val="bg1"/>
                </a:solidFill>
              </a:rPr>
              <a:t>Bilder: </a:t>
            </a:r>
            <a:r>
              <a:rPr lang="de-DE" sz="700" dirty="0">
                <a:solidFill>
                  <a:schemeClr val="bg1"/>
                </a:solidFill>
                <a:hlinkClick r:id="rId10"/>
              </a:rPr>
              <a:t>https://commons.wikimedia.org/wiki/File:CSS3_and_HTML5_logos_and_wordmarks.svg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1"/>
              </a:rPr>
              <a:t>https://miro.medium.com/max/1400/1*ymgzIlxykSI7--smaBN5mA.png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2"/>
              </a:rPr>
              <a:t>https://i.morioh.com/210619/24860a44.webp</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3"/>
              </a:rPr>
              <a:t>https://commons.wikimedia.org/wiki/File:SQLite370.svg</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4"/>
              </a:rPr>
              <a:t>https://opennlp.apache.org/img/opennlp-navbar-logo.png</a:t>
            </a:r>
            <a:r>
              <a:rPr lang="de-DE" sz="700" dirty="0">
                <a:solidFill>
                  <a:schemeClr val="bg1"/>
                </a:solidFill>
              </a:rPr>
              <a:t> </a:t>
            </a:r>
          </a:p>
        </p:txBody>
      </p:sp>
      <p:sp>
        <p:nvSpPr>
          <p:cNvPr id="24" name="Foliennummernplatzhalter 5">
            <a:extLst>
              <a:ext uri="{FF2B5EF4-FFF2-40B4-BE49-F238E27FC236}">
                <a16:creationId xmlns:a16="http://schemas.microsoft.com/office/drawing/2014/main" id="{3934CCB5-4C7C-451E-AE41-112EA98BFA29}"/>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11</a:t>
            </a:fld>
            <a:endParaRPr lang="en-US" dirty="0">
              <a:solidFill>
                <a:schemeClr val="bg1">
                  <a:lumMod val="75000"/>
                </a:schemeClr>
              </a:solidFill>
            </a:endParaRPr>
          </a:p>
        </p:txBody>
      </p:sp>
      <p:pic>
        <p:nvPicPr>
          <p:cNvPr id="5" name="Grafik 4">
            <a:extLst>
              <a:ext uri="{FF2B5EF4-FFF2-40B4-BE49-F238E27FC236}">
                <a16:creationId xmlns:a16="http://schemas.microsoft.com/office/drawing/2014/main" id="{DB5FCDEE-3C53-46D6-86E7-9F8AB150F89F}"/>
              </a:ext>
            </a:extLst>
          </p:cNvPr>
          <p:cNvPicPr>
            <a:picLocks noChangeAspect="1"/>
          </p:cNvPicPr>
          <p:nvPr/>
        </p:nvPicPr>
        <p:blipFill>
          <a:blip r:embed="rId15"/>
          <a:stretch>
            <a:fillRect/>
          </a:stretch>
        </p:blipFill>
        <p:spPr>
          <a:xfrm>
            <a:off x="2428577" y="3235286"/>
            <a:ext cx="1448400" cy="372118"/>
          </a:xfrm>
          <a:prstGeom prst="rect">
            <a:avLst/>
          </a:prstGeom>
        </p:spPr>
      </p:pic>
      <p:pic>
        <p:nvPicPr>
          <p:cNvPr id="11" name="Grafik 10">
            <a:extLst>
              <a:ext uri="{FF2B5EF4-FFF2-40B4-BE49-F238E27FC236}">
                <a16:creationId xmlns:a16="http://schemas.microsoft.com/office/drawing/2014/main" id="{40F7136B-C4B9-41FA-BA14-190015830FC5}"/>
              </a:ext>
            </a:extLst>
          </p:cNvPr>
          <p:cNvPicPr>
            <a:picLocks noChangeAspect="1"/>
          </p:cNvPicPr>
          <p:nvPr/>
        </p:nvPicPr>
        <p:blipFill>
          <a:blip r:embed="rId16"/>
          <a:stretch>
            <a:fillRect/>
          </a:stretch>
        </p:blipFill>
        <p:spPr>
          <a:xfrm>
            <a:off x="4398668" y="1434734"/>
            <a:ext cx="7345097" cy="3988531"/>
          </a:xfrm>
          <a:prstGeom prst="rect">
            <a:avLst/>
          </a:prstGeom>
        </p:spPr>
      </p:pic>
    </p:spTree>
    <p:extLst>
      <p:ext uri="{BB962C8B-B14F-4D97-AF65-F5344CB8AC3E}">
        <p14:creationId xmlns:p14="http://schemas.microsoft.com/office/powerpoint/2010/main" val="3623562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233622" cy="664797"/>
          </a:xfrm>
          <a:prstGeom prst="rect">
            <a:avLst/>
          </a:prstGeom>
          <a:noFill/>
        </p:spPr>
        <p:txBody>
          <a:bodyPr wrap="square" lIns="0" tIns="0" rIns="0" bIns="0" rtlCol="0" anchor="t">
            <a:spAutoFit/>
          </a:bodyPr>
          <a:lstStyle/>
          <a:p>
            <a:pPr>
              <a:lnSpc>
                <a:spcPct val="90000"/>
              </a:lnSpc>
              <a:defRPr/>
            </a:pPr>
            <a:r>
              <a:rPr lang="fr-FR" sz="48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Abschluss</a:t>
            </a:r>
            <a:endParaRPr lang="fr-FR" sz="48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4" name="Grafik 3">
            <a:extLst>
              <a:ext uri="{FF2B5EF4-FFF2-40B4-BE49-F238E27FC236}">
                <a16:creationId xmlns:a16="http://schemas.microsoft.com/office/drawing/2014/main" id="{903D16AC-17E2-4FC9-BF28-8065B245D23A}"/>
              </a:ext>
            </a:extLst>
          </p:cNvPr>
          <p:cNvPicPr>
            <a:picLocks noChangeAspect="1"/>
          </p:cNvPicPr>
          <p:nvPr/>
        </p:nvPicPr>
        <p:blipFill rotWithShape="1">
          <a:blip r:embed="rId3"/>
          <a:srcRect r="33469" b="11522"/>
          <a:stretch/>
        </p:blipFill>
        <p:spPr>
          <a:xfrm>
            <a:off x="7057295" y="710445"/>
            <a:ext cx="4088423" cy="5437109"/>
          </a:xfrm>
          <a:prstGeom prst="rect">
            <a:avLst/>
          </a:prstGeom>
        </p:spPr>
      </p:pic>
      <p:sp>
        <p:nvSpPr>
          <p:cNvPr id="8" name="Foliennummernplatzhalter 5">
            <a:extLst>
              <a:ext uri="{FF2B5EF4-FFF2-40B4-BE49-F238E27FC236}">
                <a16:creationId xmlns:a16="http://schemas.microsoft.com/office/drawing/2014/main" id="{F15097FA-8AE5-4A3F-9E12-B5B839A84355}"/>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12</a:t>
            </a:fld>
            <a:endParaRPr lang="en-US" dirty="0">
              <a:solidFill>
                <a:schemeClr val="bg1">
                  <a:lumMod val="75000"/>
                </a:schemeClr>
              </a:solidFill>
            </a:endParaRPr>
          </a:p>
        </p:txBody>
      </p:sp>
    </p:spTree>
    <p:extLst>
      <p:ext uri="{BB962C8B-B14F-4D97-AF65-F5344CB8AC3E}">
        <p14:creationId xmlns:p14="http://schemas.microsoft.com/office/powerpoint/2010/main" val="379172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prstClr val="white"/>
              </a:solidFill>
              <a:latin typeface="Segoe UI"/>
            </a:endParaRPr>
          </a:p>
        </p:txBody>
      </p:sp>
      <p:sp>
        <p:nvSpPr>
          <p:cNvPr id="21" name="Rectangle 1">
            <a:extLst>
              <a:ext uri="{FF2B5EF4-FFF2-40B4-BE49-F238E27FC236}">
                <a16:creationId xmlns:a16="http://schemas.microsoft.com/office/drawing/2014/main" id="{13B755D8-2CA6-476F-9B65-3880C1FB6989}"/>
              </a:ext>
            </a:extLst>
          </p:cNvPr>
          <p:cNvSpPr/>
          <p:nvPr/>
        </p:nvSpPr>
        <p:spPr>
          <a:xfrm>
            <a:off x="0" y="5578149"/>
            <a:ext cx="12192000" cy="12798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Rectangle 1">
            <a:extLst>
              <a:ext uri="{FF2B5EF4-FFF2-40B4-BE49-F238E27FC236}">
                <a16:creationId xmlns:a16="http://schemas.microsoft.com/office/drawing/2014/main" id="{CFBC4069-7C00-4C95-9287-EC061B982EBE}"/>
              </a:ext>
            </a:extLst>
          </p:cNvPr>
          <p:cNvSpPr/>
          <p:nvPr/>
        </p:nvSpPr>
        <p:spPr>
          <a:xfrm>
            <a:off x="0" y="0"/>
            <a:ext cx="12192000" cy="16091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Rechteck 18">
            <a:extLst>
              <a:ext uri="{FF2B5EF4-FFF2-40B4-BE49-F238E27FC236}">
                <a16:creationId xmlns:a16="http://schemas.microsoft.com/office/drawing/2014/main" id="{E87F3583-CCB7-4FAF-B122-FF29C4502FC7}"/>
              </a:ext>
            </a:extLst>
          </p:cNvPr>
          <p:cNvSpPr/>
          <p:nvPr/>
        </p:nvSpPr>
        <p:spPr>
          <a:xfrm>
            <a:off x="5104359" y="1911277"/>
            <a:ext cx="1983277" cy="3337544"/>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8" name="Rechteck 17">
            <a:extLst>
              <a:ext uri="{FF2B5EF4-FFF2-40B4-BE49-F238E27FC236}">
                <a16:creationId xmlns:a16="http://schemas.microsoft.com/office/drawing/2014/main" id="{F2E471C4-3581-404B-BCBC-ACFE9A73E0D3}"/>
              </a:ext>
            </a:extLst>
          </p:cNvPr>
          <p:cNvSpPr/>
          <p:nvPr/>
        </p:nvSpPr>
        <p:spPr>
          <a:xfrm>
            <a:off x="8974397" y="1911277"/>
            <a:ext cx="1983277" cy="3337544"/>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Rechteck 16">
            <a:extLst>
              <a:ext uri="{FF2B5EF4-FFF2-40B4-BE49-F238E27FC236}">
                <a16:creationId xmlns:a16="http://schemas.microsoft.com/office/drawing/2014/main" id="{2A1E229A-98A0-45A0-8132-7E7B43E50507}"/>
              </a:ext>
            </a:extLst>
          </p:cNvPr>
          <p:cNvSpPr/>
          <p:nvPr/>
        </p:nvSpPr>
        <p:spPr>
          <a:xfrm>
            <a:off x="1187791" y="1911278"/>
            <a:ext cx="1983277" cy="3337544"/>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0" name="Shape 274">
            <a:extLst>
              <a:ext uri="{FF2B5EF4-FFF2-40B4-BE49-F238E27FC236}">
                <a16:creationId xmlns:a16="http://schemas.microsoft.com/office/drawing/2014/main" id="{A3B71F39-5FB2-4BCB-A8D7-9DEA3D374B36}"/>
              </a:ext>
            </a:extLst>
          </p:cNvPr>
          <p:cNvSpPr txBox="1"/>
          <p:nvPr/>
        </p:nvSpPr>
        <p:spPr>
          <a:xfrm>
            <a:off x="1187791" y="4342815"/>
            <a:ext cx="1983277" cy="906006"/>
          </a:xfrm>
          <a:prstGeom prst="rect">
            <a:avLst/>
          </a:prstGeom>
          <a:noFill/>
          <a:ln>
            <a:noFill/>
          </a:ln>
        </p:spPr>
        <p:txBody>
          <a:bodyPr wrap="square" lIns="91425" tIns="91425" rIns="91425" bIns="91425" anchor="t" anchorCtr="0">
            <a:noAutofit/>
          </a:bodyPr>
          <a:lstStyle/>
          <a:p>
            <a:pPr algn="ctr"/>
            <a:r>
              <a:rPr lang="de-DE" sz="1400" dirty="0" err="1">
                <a:solidFill>
                  <a:schemeClr val="bg1"/>
                </a:solidFill>
                <a:latin typeface="Lato"/>
                <a:ea typeface="Lato"/>
                <a:cs typeface="Lato"/>
                <a:sym typeface="Raleway"/>
              </a:rPr>
              <a:t>Testing</a:t>
            </a:r>
            <a:endParaRPr lang="de-DE" sz="1400" dirty="0">
              <a:solidFill>
                <a:schemeClr val="bg1"/>
              </a:solidFill>
              <a:latin typeface="Lato"/>
              <a:ea typeface="Lato"/>
              <a:cs typeface="Lato"/>
              <a:sym typeface="Raleway"/>
            </a:endParaRPr>
          </a:p>
          <a:p>
            <a:pPr algn="ctr"/>
            <a:r>
              <a:rPr lang="de-DE" sz="1400" dirty="0">
                <a:solidFill>
                  <a:schemeClr val="bg1"/>
                </a:solidFill>
                <a:latin typeface="Lato"/>
                <a:ea typeface="Lato"/>
                <a:cs typeface="Lato"/>
                <a:sym typeface="Raleway"/>
              </a:rPr>
              <a:t>Test Infrastructure</a:t>
            </a:r>
          </a:p>
          <a:p>
            <a:pPr algn="ctr"/>
            <a:r>
              <a:rPr lang="de-DE" sz="1400" dirty="0" err="1">
                <a:solidFill>
                  <a:schemeClr val="bg1"/>
                </a:solidFill>
                <a:latin typeface="Lato"/>
                <a:ea typeface="Lato"/>
                <a:cs typeface="Lato"/>
              </a:rPr>
              <a:t>Mocking</a:t>
            </a:r>
            <a:endParaRPr lang="de-DE" sz="1400" dirty="0">
              <a:solidFill>
                <a:schemeClr val="bg1"/>
              </a:solidFill>
              <a:latin typeface="Lato"/>
              <a:ea typeface="Lato"/>
              <a:cs typeface="Lato"/>
            </a:endParaRPr>
          </a:p>
          <a:p>
            <a:pPr marL="285750" indent="-285750" algn="ctr">
              <a:buFontTx/>
              <a:buChar char="-"/>
            </a:pPr>
            <a:endParaRPr lang="de-DE" sz="1700" dirty="0">
              <a:solidFill>
                <a:schemeClr val="bg1"/>
              </a:solidFill>
              <a:latin typeface="Lato"/>
              <a:ea typeface="Lato"/>
              <a:cs typeface="Lato"/>
            </a:endParaRPr>
          </a:p>
        </p:txBody>
      </p:sp>
      <p:sp>
        <p:nvSpPr>
          <p:cNvPr id="31" name="TextBox 113">
            <a:extLst>
              <a:ext uri="{FF2B5EF4-FFF2-40B4-BE49-F238E27FC236}">
                <a16:creationId xmlns:a16="http://schemas.microsoft.com/office/drawing/2014/main" id="{1F6D2801-AC7D-4C2F-813B-84EDDB7CC625}"/>
              </a:ext>
            </a:extLst>
          </p:cNvPr>
          <p:cNvSpPr txBox="1"/>
          <p:nvPr/>
        </p:nvSpPr>
        <p:spPr>
          <a:xfrm>
            <a:off x="1126178" y="3990299"/>
            <a:ext cx="2091426" cy="295466"/>
          </a:xfrm>
          <a:prstGeom prst="rect">
            <a:avLst/>
          </a:prstGeom>
          <a:noFill/>
        </p:spPr>
        <p:txBody>
          <a:bodyPr wrap="square" lIns="0" tIns="0" rIns="0" bIns="0" rtlCol="0" anchor="t">
            <a:spAutoFit/>
          </a:bodyPr>
          <a:lstStyle/>
          <a:p>
            <a:pPr algn="ctr">
              <a:lnSpc>
                <a:spcPct val="80000"/>
              </a:lnSpc>
              <a:defRPr/>
            </a:pPr>
            <a:r>
              <a:rPr lang="en-US" sz="2400" b="1" dirty="0">
                <a:solidFill>
                  <a:schemeClr val="bg1"/>
                </a:solidFill>
                <a:latin typeface="Arial"/>
                <a:ea typeface="Roboto"/>
                <a:cs typeface="Arial"/>
              </a:rPr>
              <a:t>Dennis</a:t>
            </a:r>
            <a:endParaRPr lang="de-DE" dirty="0">
              <a:solidFill>
                <a:schemeClr val="bg1"/>
              </a:solidFill>
              <a:cs typeface="Segoe UI"/>
            </a:endParaRPr>
          </a:p>
        </p:txBody>
      </p:sp>
      <p:sp>
        <p:nvSpPr>
          <p:cNvPr id="37" name="Foliennummernplatzhalter 5">
            <a:extLst>
              <a:ext uri="{FF2B5EF4-FFF2-40B4-BE49-F238E27FC236}">
                <a16:creationId xmlns:a16="http://schemas.microsoft.com/office/drawing/2014/main" id="{20DA10AF-4FD9-41D6-8A1B-CE8F344EA581}"/>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solidFill>
              </a:rPr>
              <a:pPr/>
              <a:t>13</a:t>
            </a:fld>
            <a:endParaRPr lang="en-US" dirty="0">
              <a:solidFill>
                <a:schemeClr val="bg1"/>
              </a:solidFill>
            </a:endParaRPr>
          </a:p>
        </p:txBody>
      </p:sp>
      <p:pic>
        <p:nvPicPr>
          <p:cNvPr id="6" name="Grafik 5">
            <a:extLst>
              <a:ext uri="{FF2B5EF4-FFF2-40B4-BE49-F238E27FC236}">
                <a16:creationId xmlns:a16="http://schemas.microsoft.com/office/drawing/2014/main" id="{64E74870-3F4A-475E-B4BB-E19BAF360D05}"/>
              </a:ext>
            </a:extLst>
          </p:cNvPr>
          <p:cNvPicPr>
            <a:picLocks noChangeAspect="1"/>
          </p:cNvPicPr>
          <p:nvPr/>
        </p:nvPicPr>
        <p:blipFill>
          <a:blip r:embed="rId3"/>
          <a:stretch>
            <a:fillRect/>
          </a:stretch>
        </p:blipFill>
        <p:spPr>
          <a:xfrm>
            <a:off x="1187791" y="1911277"/>
            <a:ext cx="1983278" cy="1983278"/>
          </a:xfrm>
          <a:prstGeom prst="rect">
            <a:avLst/>
          </a:prstGeom>
        </p:spPr>
      </p:pic>
      <p:sp>
        <p:nvSpPr>
          <p:cNvPr id="38" name="Shape 274">
            <a:extLst>
              <a:ext uri="{FF2B5EF4-FFF2-40B4-BE49-F238E27FC236}">
                <a16:creationId xmlns:a16="http://schemas.microsoft.com/office/drawing/2014/main" id="{5657366A-7C20-46E9-A5F5-8AC198D6FE40}"/>
              </a:ext>
            </a:extLst>
          </p:cNvPr>
          <p:cNvSpPr txBox="1"/>
          <p:nvPr/>
        </p:nvSpPr>
        <p:spPr>
          <a:xfrm>
            <a:off x="5104359" y="4313356"/>
            <a:ext cx="1983277" cy="942392"/>
          </a:xfrm>
          <a:prstGeom prst="rect">
            <a:avLst/>
          </a:prstGeom>
          <a:noFill/>
          <a:ln>
            <a:noFill/>
          </a:ln>
        </p:spPr>
        <p:txBody>
          <a:bodyPr wrap="square" lIns="91425" tIns="91425" rIns="91425" bIns="91425" anchor="t" anchorCtr="0">
            <a:noAutofit/>
          </a:bodyPr>
          <a:lstStyle/>
          <a:p>
            <a:pPr algn="ctr"/>
            <a:r>
              <a:rPr lang="de-DE" sz="1400" dirty="0">
                <a:solidFill>
                  <a:schemeClr val="bg1"/>
                </a:solidFill>
                <a:latin typeface="Lato"/>
                <a:ea typeface="Lato"/>
                <a:cs typeface="Lato"/>
                <a:sym typeface="Raleway"/>
              </a:rPr>
              <a:t>Development</a:t>
            </a:r>
          </a:p>
          <a:p>
            <a:pPr algn="ctr"/>
            <a:r>
              <a:rPr lang="de-DE" sz="1400" dirty="0">
                <a:solidFill>
                  <a:schemeClr val="bg1"/>
                </a:solidFill>
                <a:latin typeface="Lato"/>
                <a:ea typeface="Lato"/>
                <a:cs typeface="Lato"/>
                <a:sym typeface="Raleway"/>
              </a:rPr>
              <a:t>AI</a:t>
            </a:r>
            <a:endParaRPr lang="de-DE" sz="1400" dirty="0">
              <a:solidFill>
                <a:schemeClr val="bg1"/>
              </a:solidFill>
              <a:latin typeface="Lato"/>
              <a:ea typeface="Lato"/>
              <a:cs typeface="Lato"/>
            </a:endParaRPr>
          </a:p>
          <a:p>
            <a:pPr marL="285750" indent="-285750" algn="just">
              <a:buFontTx/>
              <a:buChar char="-"/>
            </a:pPr>
            <a:endParaRPr lang="de-DE" sz="1700" dirty="0">
              <a:solidFill>
                <a:schemeClr val="bg1"/>
              </a:solidFill>
              <a:latin typeface="Lato"/>
              <a:ea typeface="Lato"/>
              <a:cs typeface="Lato"/>
            </a:endParaRPr>
          </a:p>
        </p:txBody>
      </p:sp>
      <p:sp>
        <p:nvSpPr>
          <p:cNvPr id="39" name="TextBox 113">
            <a:extLst>
              <a:ext uri="{FF2B5EF4-FFF2-40B4-BE49-F238E27FC236}">
                <a16:creationId xmlns:a16="http://schemas.microsoft.com/office/drawing/2014/main" id="{4E515658-FB07-44B4-B6C3-F29AED14F65F}"/>
              </a:ext>
            </a:extLst>
          </p:cNvPr>
          <p:cNvSpPr txBox="1"/>
          <p:nvPr/>
        </p:nvSpPr>
        <p:spPr>
          <a:xfrm>
            <a:off x="5039862" y="3990485"/>
            <a:ext cx="2091426" cy="295466"/>
          </a:xfrm>
          <a:prstGeom prst="rect">
            <a:avLst/>
          </a:prstGeom>
          <a:noFill/>
        </p:spPr>
        <p:txBody>
          <a:bodyPr wrap="square" lIns="0" tIns="0" rIns="0" bIns="0" rtlCol="0" anchor="t">
            <a:spAutoFit/>
          </a:bodyPr>
          <a:lstStyle/>
          <a:p>
            <a:pPr algn="ctr">
              <a:lnSpc>
                <a:spcPct val="80000"/>
              </a:lnSpc>
              <a:defRPr/>
            </a:pPr>
            <a:r>
              <a:rPr lang="en-US" sz="2400" b="1" dirty="0">
                <a:solidFill>
                  <a:schemeClr val="bg1"/>
                </a:solidFill>
                <a:latin typeface="Arial"/>
                <a:ea typeface="Roboto"/>
                <a:cs typeface="Arial"/>
              </a:rPr>
              <a:t>Marcus</a:t>
            </a:r>
            <a:endParaRPr lang="de-DE" dirty="0">
              <a:solidFill>
                <a:schemeClr val="bg1"/>
              </a:solidFill>
              <a:cs typeface="Segoe UI"/>
            </a:endParaRPr>
          </a:p>
        </p:txBody>
      </p:sp>
      <p:sp>
        <p:nvSpPr>
          <p:cNvPr id="40" name="TextBox 113">
            <a:extLst>
              <a:ext uri="{FF2B5EF4-FFF2-40B4-BE49-F238E27FC236}">
                <a16:creationId xmlns:a16="http://schemas.microsoft.com/office/drawing/2014/main" id="{B00B1C16-580D-47D9-8B12-A3C69DF541AC}"/>
              </a:ext>
            </a:extLst>
          </p:cNvPr>
          <p:cNvSpPr txBox="1"/>
          <p:nvPr/>
        </p:nvSpPr>
        <p:spPr>
          <a:xfrm>
            <a:off x="8912783" y="3990299"/>
            <a:ext cx="2091426" cy="295466"/>
          </a:xfrm>
          <a:prstGeom prst="rect">
            <a:avLst/>
          </a:prstGeom>
          <a:noFill/>
        </p:spPr>
        <p:txBody>
          <a:bodyPr wrap="square" lIns="0" tIns="0" rIns="0" bIns="0" rtlCol="0" anchor="t">
            <a:spAutoFit/>
          </a:bodyPr>
          <a:lstStyle/>
          <a:p>
            <a:pPr algn="ctr">
              <a:lnSpc>
                <a:spcPct val="80000"/>
              </a:lnSpc>
              <a:defRPr/>
            </a:pPr>
            <a:r>
              <a:rPr lang="en-US" sz="2400" b="1" dirty="0">
                <a:solidFill>
                  <a:schemeClr val="bg1"/>
                </a:solidFill>
                <a:latin typeface="Arial"/>
                <a:ea typeface="Roboto"/>
                <a:cs typeface="Arial"/>
              </a:rPr>
              <a:t>Felix</a:t>
            </a:r>
            <a:endParaRPr lang="de-DE" dirty="0">
              <a:solidFill>
                <a:schemeClr val="bg1"/>
              </a:solidFill>
              <a:cs typeface="Segoe UI"/>
            </a:endParaRPr>
          </a:p>
        </p:txBody>
      </p:sp>
      <p:sp>
        <p:nvSpPr>
          <p:cNvPr id="41" name="Shape 274">
            <a:extLst>
              <a:ext uri="{FF2B5EF4-FFF2-40B4-BE49-F238E27FC236}">
                <a16:creationId xmlns:a16="http://schemas.microsoft.com/office/drawing/2014/main" id="{2278F879-6A02-4561-ADFC-FACF0F6FDAF7}"/>
              </a:ext>
            </a:extLst>
          </p:cNvPr>
          <p:cNvSpPr txBox="1"/>
          <p:nvPr/>
        </p:nvSpPr>
        <p:spPr>
          <a:xfrm>
            <a:off x="8973515" y="4285928"/>
            <a:ext cx="1981270" cy="969820"/>
          </a:xfrm>
          <a:prstGeom prst="rect">
            <a:avLst/>
          </a:prstGeom>
          <a:noFill/>
          <a:ln>
            <a:noFill/>
          </a:ln>
        </p:spPr>
        <p:txBody>
          <a:bodyPr wrap="square" lIns="91425" tIns="91425" rIns="91425" bIns="91425" anchor="t" anchorCtr="0">
            <a:noAutofit/>
          </a:bodyPr>
          <a:lstStyle/>
          <a:p>
            <a:pPr algn="ctr"/>
            <a:r>
              <a:rPr lang="de-DE" sz="1400" dirty="0" err="1">
                <a:solidFill>
                  <a:schemeClr val="bg1"/>
                </a:solidFill>
                <a:latin typeface="Lato"/>
                <a:ea typeface="Lato"/>
                <a:cs typeface="Lato"/>
                <a:sym typeface="Raleway"/>
              </a:rPr>
              <a:t>Documentation</a:t>
            </a:r>
            <a:endParaRPr lang="de-DE" sz="1400" dirty="0">
              <a:solidFill>
                <a:schemeClr val="bg1"/>
              </a:solidFill>
              <a:latin typeface="Lato"/>
              <a:ea typeface="Lato"/>
              <a:cs typeface="Lato"/>
              <a:sym typeface="Raleway"/>
            </a:endParaRPr>
          </a:p>
          <a:p>
            <a:pPr algn="ctr"/>
            <a:r>
              <a:rPr lang="de-DE" sz="1400" dirty="0">
                <a:solidFill>
                  <a:schemeClr val="bg1"/>
                </a:solidFill>
                <a:latin typeface="Lato"/>
                <a:ea typeface="Lato"/>
                <a:cs typeface="Lato"/>
                <a:sym typeface="Raleway"/>
              </a:rPr>
              <a:t>Wording</a:t>
            </a:r>
          </a:p>
          <a:p>
            <a:pPr algn="ctr"/>
            <a:r>
              <a:rPr lang="de-DE" sz="1400" dirty="0">
                <a:solidFill>
                  <a:schemeClr val="bg1"/>
                </a:solidFill>
                <a:latin typeface="Lato"/>
                <a:ea typeface="Lato"/>
                <a:cs typeface="Lato"/>
              </a:rPr>
              <a:t>Marketing</a:t>
            </a:r>
          </a:p>
          <a:p>
            <a:pPr marL="285750" indent="-285750" algn="just">
              <a:buFontTx/>
              <a:buChar char="-"/>
            </a:pPr>
            <a:endParaRPr lang="de-DE" sz="1400" dirty="0">
              <a:solidFill>
                <a:schemeClr val="bg1"/>
              </a:solidFill>
              <a:latin typeface="Lato"/>
              <a:ea typeface="Lato"/>
              <a:cs typeface="Lato"/>
            </a:endParaRPr>
          </a:p>
        </p:txBody>
      </p:sp>
      <p:pic>
        <p:nvPicPr>
          <p:cNvPr id="9" name="Grafik 8">
            <a:extLst>
              <a:ext uri="{FF2B5EF4-FFF2-40B4-BE49-F238E27FC236}">
                <a16:creationId xmlns:a16="http://schemas.microsoft.com/office/drawing/2014/main" id="{4CB3CFF4-70A1-4916-8752-87B42C75654F}"/>
              </a:ext>
            </a:extLst>
          </p:cNvPr>
          <p:cNvPicPr>
            <a:picLocks noChangeAspect="1"/>
          </p:cNvPicPr>
          <p:nvPr/>
        </p:nvPicPr>
        <p:blipFill>
          <a:blip r:embed="rId4"/>
          <a:stretch>
            <a:fillRect/>
          </a:stretch>
        </p:blipFill>
        <p:spPr>
          <a:xfrm>
            <a:off x="5105241" y="1911277"/>
            <a:ext cx="1983277" cy="1983277"/>
          </a:xfrm>
          <a:prstGeom prst="rect">
            <a:avLst/>
          </a:prstGeom>
        </p:spPr>
      </p:pic>
      <p:pic>
        <p:nvPicPr>
          <p:cNvPr id="5" name="Grafik 4">
            <a:extLst>
              <a:ext uri="{FF2B5EF4-FFF2-40B4-BE49-F238E27FC236}">
                <a16:creationId xmlns:a16="http://schemas.microsoft.com/office/drawing/2014/main" id="{C19667E7-CC5B-4893-A512-7ACACF61C141}"/>
              </a:ext>
            </a:extLst>
          </p:cNvPr>
          <p:cNvPicPr>
            <a:picLocks noChangeAspect="1"/>
          </p:cNvPicPr>
          <p:nvPr/>
        </p:nvPicPr>
        <p:blipFill>
          <a:blip r:embed="rId5"/>
          <a:stretch>
            <a:fillRect/>
          </a:stretch>
        </p:blipFill>
        <p:spPr>
          <a:xfrm>
            <a:off x="8971507" y="1911278"/>
            <a:ext cx="1983277" cy="1983277"/>
          </a:xfrm>
          <a:prstGeom prst="rect">
            <a:avLst/>
          </a:prstGeom>
        </p:spPr>
      </p:pic>
      <p:sp>
        <p:nvSpPr>
          <p:cNvPr id="15" name="TextBox 113">
            <a:extLst>
              <a:ext uri="{FF2B5EF4-FFF2-40B4-BE49-F238E27FC236}">
                <a16:creationId xmlns:a16="http://schemas.microsoft.com/office/drawing/2014/main" id="{B569946C-14AF-4300-BBEC-8E2BDCAAE32C}"/>
              </a:ext>
            </a:extLst>
          </p:cNvPr>
          <p:cNvSpPr txBox="1"/>
          <p:nvPr/>
        </p:nvSpPr>
        <p:spPr>
          <a:xfrm>
            <a:off x="3800764" y="672606"/>
            <a:ext cx="4590473" cy="541687"/>
          </a:xfrm>
          <a:prstGeom prst="rect">
            <a:avLst/>
          </a:prstGeom>
          <a:noFill/>
        </p:spPr>
        <p:txBody>
          <a:bodyPr wrap="square" lIns="0" tIns="0" rIns="0" bIns="0" rtlCol="0" anchor="t">
            <a:spAutoFit/>
          </a:bodyPr>
          <a:lstStyle/>
          <a:p>
            <a:pPr algn="ctr">
              <a:lnSpc>
                <a:spcPct val="80000"/>
              </a:lnSpc>
              <a:defRPr/>
            </a:pPr>
            <a:r>
              <a:rPr lang="en-US" sz="4400" b="1" dirty="0" err="1">
                <a:solidFill>
                  <a:schemeClr val="bg1"/>
                </a:solidFill>
                <a:latin typeface="Arial"/>
                <a:ea typeface="Roboto"/>
                <a:cs typeface="Arial"/>
              </a:rPr>
              <a:t>Rollenverteilung</a:t>
            </a:r>
            <a:endParaRPr lang="de-DE" sz="4400" dirty="0">
              <a:solidFill>
                <a:schemeClr val="bg1"/>
              </a:solidFill>
              <a:cs typeface="Segoe UI"/>
            </a:endParaRPr>
          </a:p>
        </p:txBody>
      </p:sp>
    </p:spTree>
    <p:extLst>
      <p:ext uri="{BB962C8B-B14F-4D97-AF65-F5344CB8AC3E}">
        <p14:creationId xmlns:p14="http://schemas.microsoft.com/office/powerpoint/2010/main" val="222457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479872" y="1257319"/>
            <a:ext cx="4413577" cy="1495794"/>
          </a:xfrm>
          <a:prstGeom prst="rect">
            <a:avLst/>
          </a:prstGeom>
          <a:noFill/>
        </p:spPr>
        <p:txBody>
          <a:bodyPr wrap="square" lIns="0" tIns="0" rIns="0" bIns="0" rtlCol="0" anchor="t">
            <a:spAutoFit/>
          </a:bodyPr>
          <a:lstStyle/>
          <a:p>
            <a:pPr>
              <a:lnSpc>
                <a:spcPct val="90000"/>
              </a:lnSpc>
              <a:defRPr/>
            </a:pPr>
            <a:r>
              <a:rPr lang="en-US" sz="5400" b="1" dirty="0" err="1">
                <a:latin typeface="Arial"/>
                <a:cs typeface="Arial"/>
              </a:rPr>
              <a:t>Projekt</a:t>
            </a:r>
            <a:r>
              <a:rPr lang="en-US" sz="5400" b="1" dirty="0">
                <a:latin typeface="Arial"/>
                <a:cs typeface="Arial"/>
              </a:rPr>
              <a:t>- </a:t>
            </a:r>
            <a:r>
              <a:rPr lang="en-US" sz="5400" b="1" dirty="0" err="1">
                <a:latin typeface="Arial"/>
                <a:cs typeface="Arial"/>
              </a:rPr>
              <a:t>organisation</a:t>
            </a:r>
            <a:endParaRPr lang="de-DE" dirty="0"/>
          </a:p>
        </p:txBody>
      </p:sp>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pic>
        <p:nvPicPr>
          <p:cNvPr id="2" name="Grafik 3">
            <a:extLst>
              <a:ext uri="{FF2B5EF4-FFF2-40B4-BE49-F238E27FC236}">
                <a16:creationId xmlns:a16="http://schemas.microsoft.com/office/drawing/2014/main" id="{61F0F763-133D-4CCE-9092-AF8754DA8A5A}"/>
              </a:ext>
            </a:extLst>
          </p:cNvPr>
          <p:cNvPicPr>
            <a:picLocks noChangeAspect="1"/>
          </p:cNvPicPr>
          <p:nvPr/>
        </p:nvPicPr>
        <p:blipFill>
          <a:blip r:embed="rId2"/>
          <a:stretch>
            <a:fillRect/>
          </a:stretch>
        </p:blipFill>
        <p:spPr>
          <a:xfrm>
            <a:off x="479872" y="3036358"/>
            <a:ext cx="3983811" cy="3405052"/>
          </a:xfrm>
          <a:prstGeom prst="rect">
            <a:avLst/>
          </a:prstGeom>
          <a:ln>
            <a:noFill/>
          </a:ln>
          <a:effectLst>
            <a:outerShdw blurRad="292100" dist="139700" dir="2700000" algn="tl" rotWithShape="0">
              <a:srgbClr val="333333">
                <a:alpha val="65000"/>
              </a:srgbClr>
            </a:outerShdw>
          </a:effectLst>
        </p:spPr>
      </p:pic>
      <p:pic>
        <p:nvPicPr>
          <p:cNvPr id="15" name="Bildplatzhalter 14">
            <a:extLst>
              <a:ext uri="{FF2B5EF4-FFF2-40B4-BE49-F238E27FC236}">
                <a16:creationId xmlns:a16="http://schemas.microsoft.com/office/drawing/2014/main" id="{07A5BBA7-077B-4126-8AD1-43354D3E133F}"/>
              </a:ext>
            </a:extLst>
          </p:cNvPr>
          <p:cNvPicPr>
            <a:picLocks noGrp="1" noChangeAspect="1"/>
          </p:cNvPicPr>
          <p:nvPr>
            <p:ph type="pic" sz="quarter" idx="10"/>
          </p:nvPr>
        </p:nvPicPr>
        <p:blipFill>
          <a:blip r:embed="rId3"/>
          <a:srcRect t="877" b="877"/>
          <a:stretch>
            <a:fillRect/>
          </a:stretch>
        </p:blipFill>
        <p:spPr>
          <a:xfrm>
            <a:off x="5768974" y="1420009"/>
            <a:ext cx="6540500" cy="3695763"/>
          </a:xfrm>
        </p:spPr>
      </p:pic>
      <p:sp>
        <p:nvSpPr>
          <p:cNvPr id="9" name="Foliennummernplatzhalter 5">
            <a:extLst>
              <a:ext uri="{FF2B5EF4-FFF2-40B4-BE49-F238E27FC236}">
                <a16:creationId xmlns:a16="http://schemas.microsoft.com/office/drawing/2014/main" id="{2D23E9DD-60BF-48B2-9133-EEFFE4D2C74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75000"/>
                    <a:lumOff val="25000"/>
                  </a:schemeClr>
                </a:solidFill>
              </a:rPr>
              <a:pPr/>
              <a:t>14</a:t>
            </a:fld>
            <a:endParaRPr lang="en-US" dirty="0">
              <a:solidFill>
                <a:schemeClr val="tx1">
                  <a:lumMod val="75000"/>
                  <a:lumOff val="25000"/>
                </a:schemeClr>
              </a:solidFill>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4"/>
          <a:stretch>
            <a:fillRect/>
          </a:stretch>
        </p:blipFill>
        <p:spPr>
          <a:xfrm>
            <a:off x="5128733" y="1257319"/>
            <a:ext cx="7820981" cy="4602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1370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84096788-C55D-4A05-BDAF-75666F64CB2E}"/>
              </a:ext>
            </a:extLst>
          </p:cNvPr>
          <p:cNvSpPr/>
          <p:nvPr/>
        </p:nvSpPr>
        <p:spPr>
          <a:xfrm flipV="1">
            <a:off x="0" y="1512276"/>
            <a:ext cx="12192000" cy="5345721"/>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prstClr val="white"/>
              </a:solidFill>
              <a:latin typeface="Segoe UI"/>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3376386" y="363457"/>
            <a:ext cx="5439227" cy="747897"/>
          </a:xfrm>
          <a:prstGeom prst="rect">
            <a:avLst/>
          </a:prstGeom>
          <a:noFill/>
        </p:spPr>
        <p:txBody>
          <a:bodyPr wrap="square" lIns="0" tIns="0" rIns="0" bIns="0" rtlCol="0" anchor="t">
            <a:spAutoFit/>
          </a:bodyPr>
          <a:lstStyle/>
          <a:p>
            <a:pPr>
              <a:lnSpc>
                <a:spcPct val="90000"/>
              </a:lnSpc>
              <a:defRPr/>
            </a:pPr>
            <a:r>
              <a:rPr lang="en-US" sz="5400" b="1" dirty="0" err="1">
                <a:latin typeface="Arial"/>
                <a:cs typeface="Arial"/>
              </a:rPr>
              <a:t>Nächste</a:t>
            </a:r>
            <a:r>
              <a:rPr lang="en-US" sz="5400" b="1" dirty="0">
                <a:latin typeface="Arial"/>
                <a:cs typeface="Arial"/>
              </a:rPr>
              <a:t> </a:t>
            </a:r>
            <a:r>
              <a:rPr lang="en-US" sz="5400" b="1" dirty="0" err="1">
                <a:latin typeface="Arial"/>
                <a:cs typeface="Arial"/>
              </a:rPr>
              <a:t>Schritte</a:t>
            </a:r>
            <a:endParaRPr lang="de-DE" dirty="0"/>
          </a:p>
        </p:txBody>
      </p:sp>
      <p:sp>
        <p:nvSpPr>
          <p:cNvPr id="9" name="Foliennummernplatzhalter 5">
            <a:extLst>
              <a:ext uri="{FF2B5EF4-FFF2-40B4-BE49-F238E27FC236}">
                <a16:creationId xmlns:a16="http://schemas.microsoft.com/office/drawing/2014/main" id="{2D23E9DD-60BF-48B2-9133-EEFFE4D2C74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75000"/>
                    <a:lumOff val="25000"/>
                  </a:schemeClr>
                </a:solidFill>
              </a:rPr>
              <a:pPr/>
              <a:t>15</a:t>
            </a:fld>
            <a:endParaRPr lang="en-US" dirty="0">
              <a:solidFill>
                <a:schemeClr val="tx1">
                  <a:lumMod val="75000"/>
                  <a:lumOff val="25000"/>
                </a:schemeClr>
              </a:solidFill>
            </a:endParaRPr>
          </a:p>
        </p:txBody>
      </p:sp>
      <p:sp>
        <p:nvSpPr>
          <p:cNvPr id="5" name="Rechteck 4">
            <a:extLst>
              <a:ext uri="{FF2B5EF4-FFF2-40B4-BE49-F238E27FC236}">
                <a16:creationId xmlns:a16="http://schemas.microsoft.com/office/drawing/2014/main" id="{65FED320-63F1-4F29-AB4F-D30AA82B7810}"/>
              </a:ext>
            </a:extLst>
          </p:cNvPr>
          <p:cNvSpPr/>
          <p:nvPr/>
        </p:nvSpPr>
        <p:spPr>
          <a:xfrm>
            <a:off x="161309" y="2324957"/>
            <a:ext cx="3861169" cy="36260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hteck 11">
            <a:extLst>
              <a:ext uri="{FF2B5EF4-FFF2-40B4-BE49-F238E27FC236}">
                <a16:creationId xmlns:a16="http://schemas.microsoft.com/office/drawing/2014/main" id="{8BEA9A9C-F56E-4D8F-83AC-4FF6E6F1DE8E}"/>
              </a:ext>
            </a:extLst>
          </p:cNvPr>
          <p:cNvSpPr/>
          <p:nvPr/>
        </p:nvSpPr>
        <p:spPr>
          <a:xfrm>
            <a:off x="4165415" y="2324957"/>
            <a:ext cx="3861169" cy="36260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 name="Rechteck 12">
            <a:extLst>
              <a:ext uri="{FF2B5EF4-FFF2-40B4-BE49-F238E27FC236}">
                <a16:creationId xmlns:a16="http://schemas.microsoft.com/office/drawing/2014/main" id="{DE24F278-2103-430C-87A7-1BBFBEFC572B}"/>
              </a:ext>
            </a:extLst>
          </p:cNvPr>
          <p:cNvSpPr/>
          <p:nvPr/>
        </p:nvSpPr>
        <p:spPr>
          <a:xfrm>
            <a:off x="8169521" y="2324956"/>
            <a:ext cx="3861169" cy="36260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 name="Textfeld 5">
            <a:extLst>
              <a:ext uri="{FF2B5EF4-FFF2-40B4-BE49-F238E27FC236}">
                <a16:creationId xmlns:a16="http://schemas.microsoft.com/office/drawing/2014/main" id="{1F0E5E1E-B03A-4DD9-A5D4-B94BDDBCE295}"/>
              </a:ext>
            </a:extLst>
          </p:cNvPr>
          <p:cNvSpPr txBox="1"/>
          <p:nvPr/>
        </p:nvSpPr>
        <p:spPr>
          <a:xfrm>
            <a:off x="298937" y="2513253"/>
            <a:ext cx="3569678" cy="866006"/>
          </a:xfrm>
          <a:prstGeom prst="rect">
            <a:avLst/>
          </a:prstGeom>
          <a:noFill/>
        </p:spPr>
        <p:txBody>
          <a:bodyPr wrap="square" lIns="0" tIns="0" bIns="0" rtlCol="0" anchor="t">
            <a:spAutoFit/>
          </a:bodyPr>
          <a:lstStyle/>
          <a:p>
            <a:pPr algn="ctr">
              <a:lnSpc>
                <a:spcPct val="150000"/>
              </a:lnSpc>
            </a:pP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1. Re-Branding </a:t>
            </a:r>
          </a:p>
          <a:p>
            <a:pPr algn="ctr">
              <a:lnSpc>
                <a:spcPct val="150000"/>
              </a:lnSpc>
            </a:pPr>
            <a:endParaRPr lang="de-DE" sz="2000" dirty="0">
              <a:solidFill>
                <a:schemeClr val="bg1"/>
              </a:solidFill>
            </a:endParaRPr>
          </a:p>
        </p:txBody>
      </p:sp>
      <p:sp>
        <p:nvSpPr>
          <p:cNvPr id="15" name="Textfeld 14">
            <a:extLst>
              <a:ext uri="{FF2B5EF4-FFF2-40B4-BE49-F238E27FC236}">
                <a16:creationId xmlns:a16="http://schemas.microsoft.com/office/drawing/2014/main" id="{4E63E1FC-064A-452B-A43A-686D6052539A}"/>
              </a:ext>
            </a:extLst>
          </p:cNvPr>
          <p:cNvSpPr txBox="1"/>
          <p:nvPr/>
        </p:nvSpPr>
        <p:spPr>
          <a:xfrm>
            <a:off x="4360985" y="2513253"/>
            <a:ext cx="3665598" cy="3174331"/>
          </a:xfrm>
          <a:prstGeom prst="rect">
            <a:avLst/>
          </a:prstGeom>
          <a:noFill/>
        </p:spPr>
        <p:txBody>
          <a:bodyPr wrap="square" lIns="0" tIns="0" bIns="0" rtlCol="0" anchor="t">
            <a:spAutoFit/>
          </a:bodyPr>
          <a:lstStyle/>
          <a:p>
            <a:pPr>
              <a:lnSpc>
                <a:spcPct val="150000"/>
              </a:lnSpc>
            </a:pP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2. Backend, KI -Technologien finden: </a:t>
            </a:r>
          </a:p>
          <a:p>
            <a:pPr>
              <a:lnSpc>
                <a:spcPct val="150000"/>
              </a:lnSpc>
            </a:pPr>
            <a:r>
              <a:rPr lang="de-DE" sz="2000" b="1" dirty="0">
                <a:solidFill>
                  <a:srgbClr val="EF402D"/>
                </a:solidFill>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geeignete Modelle finden, wie man die verknüpfen kann </a:t>
            </a:r>
          </a:p>
          <a:p>
            <a:pPr>
              <a:lnSpc>
                <a:spcPct val="150000"/>
              </a:lnSpc>
            </a:pPr>
            <a:r>
              <a:rPr lang="de-DE" sz="2000" b="1" dirty="0">
                <a:solidFill>
                  <a:srgbClr val="EF402D"/>
                </a:solidFill>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a:t>
            </a:r>
            <a:r>
              <a:rPr lang="de-DE" sz="2000" b="1" dirty="0">
                <a:solidFill>
                  <a:schemeClr val="bg1"/>
                </a:solidFill>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de-DE" sz="2000" b="1" dirty="0">
                <a:solidFill>
                  <a:schemeClr val="bg1"/>
                </a:solidFill>
                <a:latin typeface="Lato" panose="020F0502020204030203" pitchFamily="34" charset="0"/>
                <a:ea typeface="Lato" panose="020F0502020204030203" pitchFamily="34" charset="0"/>
                <a:cs typeface="Lato" panose="020F0502020204030203" pitchFamily="34" charset="0"/>
              </a:rPr>
              <a:t>m</a:t>
            </a: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ehr Daten für Datenbank erheben </a:t>
            </a:r>
          </a:p>
          <a:p>
            <a:pPr>
              <a:lnSpc>
                <a:spcPct val="150000"/>
              </a:lnSpc>
            </a:pPr>
            <a:endParaRPr lang="de-DE" sz="2000" dirty="0">
              <a:solidFill>
                <a:schemeClr val="bg1"/>
              </a:solidFill>
            </a:endParaRPr>
          </a:p>
        </p:txBody>
      </p:sp>
      <p:sp>
        <p:nvSpPr>
          <p:cNvPr id="16" name="Textfeld 15">
            <a:extLst>
              <a:ext uri="{FF2B5EF4-FFF2-40B4-BE49-F238E27FC236}">
                <a16:creationId xmlns:a16="http://schemas.microsoft.com/office/drawing/2014/main" id="{36DDF2FE-F6BE-4734-ACD4-C3CB81413EE3}"/>
              </a:ext>
            </a:extLst>
          </p:cNvPr>
          <p:cNvSpPr txBox="1"/>
          <p:nvPr/>
        </p:nvSpPr>
        <p:spPr>
          <a:xfrm>
            <a:off x="8329417" y="2484591"/>
            <a:ext cx="3541376" cy="1789336"/>
          </a:xfrm>
          <a:prstGeom prst="rect">
            <a:avLst/>
          </a:prstGeom>
          <a:noFill/>
        </p:spPr>
        <p:txBody>
          <a:bodyPr wrap="square" lIns="0" tIns="0" bIns="0" rtlCol="0" anchor="t">
            <a:spAutoFit/>
          </a:bodyPr>
          <a:lstStyle/>
          <a:p>
            <a:pPr algn="ctr">
              <a:lnSpc>
                <a:spcPct val="150000"/>
              </a:lnSpc>
            </a:pPr>
            <a:r>
              <a:rPr lang="de-DE" sz="2000" b="1" dirty="0">
                <a:solidFill>
                  <a:schemeClr val="bg1"/>
                </a:solidFill>
                <a:latin typeface="Lato" panose="020F0502020204030203" pitchFamily="34" charset="0"/>
                <a:ea typeface="Lato" panose="020F0502020204030203" pitchFamily="34" charset="0"/>
                <a:cs typeface="Lato" panose="020F0502020204030203" pitchFamily="34" charset="0"/>
              </a:rPr>
              <a:t>3</a:t>
            </a: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 Umfangreich dokumentieren und testen</a:t>
            </a:r>
            <a:endParaRPr lang="de-DE" sz="2000"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50000"/>
              </a:lnSpc>
            </a:pP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algn="l">
              <a:lnSpc>
                <a:spcPct val="150000"/>
              </a:lnSpc>
            </a:pPr>
            <a:endParaRPr lang="de-DE" sz="2000" dirty="0">
              <a:solidFill>
                <a:schemeClr val="bg1"/>
              </a:solidFill>
            </a:endParaRPr>
          </a:p>
        </p:txBody>
      </p:sp>
      <p:pic>
        <p:nvPicPr>
          <p:cNvPr id="14" name="Grafik 13">
            <a:extLst>
              <a:ext uri="{FF2B5EF4-FFF2-40B4-BE49-F238E27FC236}">
                <a16:creationId xmlns:a16="http://schemas.microsoft.com/office/drawing/2014/main" id="{79C4AFC4-811F-472A-9D93-BB07C893414E}"/>
              </a:ext>
            </a:extLst>
          </p:cNvPr>
          <p:cNvPicPr>
            <a:picLocks noChangeAspect="1"/>
          </p:cNvPicPr>
          <p:nvPr/>
        </p:nvPicPr>
        <p:blipFill>
          <a:blip r:embed="rId2"/>
          <a:stretch>
            <a:fillRect/>
          </a:stretch>
        </p:blipFill>
        <p:spPr>
          <a:xfrm>
            <a:off x="2300048" y="3582336"/>
            <a:ext cx="1486757" cy="1281969"/>
          </a:xfrm>
          <a:prstGeom prst="rect">
            <a:avLst/>
          </a:prstGeom>
        </p:spPr>
      </p:pic>
      <p:pic>
        <p:nvPicPr>
          <p:cNvPr id="21" name="Grafik 20">
            <a:extLst>
              <a:ext uri="{FF2B5EF4-FFF2-40B4-BE49-F238E27FC236}">
                <a16:creationId xmlns:a16="http://schemas.microsoft.com/office/drawing/2014/main" id="{B662A223-C4CE-40B2-BC62-9EA1EF7F9A0E}"/>
              </a:ext>
            </a:extLst>
          </p:cNvPr>
          <p:cNvPicPr>
            <a:picLocks noChangeAspect="1"/>
          </p:cNvPicPr>
          <p:nvPr/>
        </p:nvPicPr>
        <p:blipFill>
          <a:blip r:embed="rId3"/>
          <a:stretch>
            <a:fillRect/>
          </a:stretch>
        </p:blipFill>
        <p:spPr>
          <a:xfrm>
            <a:off x="298937" y="3379259"/>
            <a:ext cx="1406768" cy="1688123"/>
          </a:xfrm>
          <a:prstGeom prst="rect">
            <a:avLst/>
          </a:prstGeom>
        </p:spPr>
      </p:pic>
      <p:cxnSp>
        <p:nvCxnSpPr>
          <p:cNvPr id="23" name="Gerade Verbindung mit Pfeil 22">
            <a:extLst>
              <a:ext uri="{FF2B5EF4-FFF2-40B4-BE49-F238E27FC236}">
                <a16:creationId xmlns:a16="http://schemas.microsoft.com/office/drawing/2014/main" id="{8DE51A71-D5C3-49A0-8A97-BAC399C6BB4D}"/>
              </a:ext>
            </a:extLst>
          </p:cNvPr>
          <p:cNvCxnSpPr>
            <a:cxnSpLocks/>
          </p:cNvCxnSpPr>
          <p:nvPr/>
        </p:nvCxnSpPr>
        <p:spPr>
          <a:xfrm flipV="1">
            <a:off x="1501292" y="4223320"/>
            <a:ext cx="727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0" name="Grafik 29">
            <a:extLst>
              <a:ext uri="{FF2B5EF4-FFF2-40B4-BE49-F238E27FC236}">
                <a16:creationId xmlns:a16="http://schemas.microsoft.com/office/drawing/2014/main" id="{B7D86492-F485-4636-8820-8B4761A731B2}"/>
              </a:ext>
            </a:extLst>
          </p:cNvPr>
          <p:cNvPicPr>
            <a:picLocks noChangeAspect="1"/>
          </p:cNvPicPr>
          <p:nvPr/>
        </p:nvPicPr>
        <p:blipFill>
          <a:blip r:embed="rId4"/>
          <a:stretch>
            <a:fillRect/>
          </a:stretch>
        </p:blipFill>
        <p:spPr>
          <a:xfrm>
            <a:off x="8613222" y="2736437"/>
            <a:ext cx="2973765" cy="2973765"/>
          </a:xfrm>
          <a:prstGeom prst="rect">
            <a:avLst/>
          </a:prstGeom>
        </p:spPr>
      </p:pic>
    </p:spTree>
    <p:extLst>
      <p:ext uri="{BB962C8B-B14F-4D97-AF65-F5344CB8AC3E}">
        <p14:creationId xmlns:p14="http://schemas.microsoft.com/office/powerpoint/2010/main" val="1444791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0" y="4352068"/>
            <a:ext cx="12192000" cy="830997"/>
          </a:xfrm>
          <a:prstGeom prst="rect">
            <a:avLst/>
          </a:prstGeom>
          <a:noFill/>
        </p:spPr>
        <p:txBody>
          <a:bodyPr wrap="square" lIns="0" tIns="0" rIns="0" bIns="0" rtlCol="0" anchor="t">
            <a:spAutoFit/>
          </a:bodyPr>
          <a:lstStyle/>
          <a:p>
            <a:pPr lvl="0" algn="ctr">
              <a:lnSpc>
                <a:spcPct val="90000"/>
              </a:lnSpc>
              <a:defRPr/>
            </a:pPr>
            <a:r>
              <a:rPr lang="fr-FR" sz="6000" b="1" dirty="0" err="1">
                <a:solidFill>
                  <a:schemeClr val="bg1">
                    <a:lumMod val="85000"/>
                  </a:schemeClr>
                </a:solidFill>
                <a:latin typeface="Arial" panose="020B0604020202020204" pitchFamily="34" charset="0"/>
                <a:cs typeface="Arial" panose="020B0604020202020204" pitchFamily="34" charset="0"/>
              </a:rPr>
              <a:t>Gibt</a:t>
            </a:r>
            <a:r>
              <a:rPr lang="fr-FR" sz="6000" b="1" dirty="0">
                <a:solidFill>
                  <a:schemeClr val="bg1">
                    <a:lumMod val="85000"/>
                  </a:schemeClr>
                </a:solidFill>
                <a:latin typeface="Arial" panose="020B0604020202020204" pitchFamily="34" charset="0"/>
                <a:cs typeface="Arial" panose="020B0604020202020204" pitchFamily="34" charset="0"/>
              </a:rPr>
              <a:t> es </a:t>
            </a:r>
            <a:r>
              <a:rPr lang="fr-FR" sz="6000" b="1" dirty="0" err="1">
                <a:solidFill>
                  <a:schemeClr val="bg1">
                    <a:lumMod val="85000"/>
                  </a:schemeClr>
                </a:solidFill>
                <a:latin typeface="Arial" panose="020B0604020202020204" pitchFamily="34" charset="0"/>
                <a:cs typeface="Arial" panose="020B0604020202020204" pitchFamily="34" charset="0"/>
              </a:rPr>
              <a:t>Fragen</a:t>
            </a:r>
            <a:r>
              <a:rPr lang="fr-FR" sz="6000" b="1" dirty="0">
                <a:solidFill>
                  <a:schemeClr val="bg1">
                    <a:lumMod val="85000"/>
                  </a:schemeClr>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0" y="3441940"/>
            <a:ext cx="12192000" cy="830997"/>
          </a:xfrm>
          <a:prstGeom prst="rect">
            <a:avLst/>
          </a:prstGeom>
          <a:noFill/>
        </p:spPr>
        <p:txBody>
          <a:bodyPr wrap="square" lIns="0" tIns="0" rIns="0" bIns="0" rtlCol="0" anchor="t">
            <a:spAutoFit/>
          </a:bodyPr>
          <a:lstStyle/>
          <a:p>
            <a:pPr lvl="0" algn="ctr">
              <a:lnSpc>
                <a:spcPct val="90000"/>
              </a:lnSpc>
              <a:defRPr/>
            </a:pP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Vielen</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 </a:t>
            </a: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Dank</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6A5AE545-EA8B-4FAA-9C03-5F3563F7ADDB}"/>
              </a:ext>
            </a:extLst>
          </p:cNvPr>
          <p:cNvPicPr>
            <a:picLocks noChangeAspect="1"/>
          </p:cNvPicPr>
          <p:nvPr/>
        </p:nvPicPr>
        <p:blipFill>
          <a:blip r:embed="rId3"/>
          <a:stretch>
            <a:fillRect/>
          </a:stretch>
        </p:blipFill>
        <p:spPr>
          <a:xfrm>
            <a:off x="4911096" y="1385613"/>
            <a:ext cx="2369807" cy="2043387"/>
          </a:xfrm>
          <a:prstGeom prst="rect">
            <a:avLst/>
          </a:prstGeom>
        </p:spPr>
      </p:pic>
      <p:sp>
        <p:nvSpPr>
          <p:cNvPr id="6" name="Textfeld 5">
            <a:extLst>
              <a:ext uri="{FF2B5EF4-FFF2-40B4-BE49-F238E27FC236}">
                <a16:creationId xmlns:a16="http://schemas.microsoft.com/office/drawing/2014/main" id="{DBD1FF73-A2B4-470C-8EFC-89D46E4E171F}"/>
              </a:ext>
            </a:extLst>
          </p:cNvPr>
          <p:cNvSpPr txBox="1"/>
          <p:nvPr/>
        </p:nvSpPr>
        <p:spPr>
          <a:xfrm>
            <a:off x="1715847" y="6552412"/>
            <a:ext cx="8760304" cy="165623"/>
          </a:xfrm>
          <a:prstGeom prst="rect">
            <a:avLst/>
          </a:prstGeom>
          <a:noFill/>
        </p:spPr>
        <p:txBody>
          <a:bodyPr wrap="square" lIns="0" tIns="0" bIns="0" rtlCol="0" anchor="t">
            <a:spAutoFit/>
          </a:bodyPr>
          <a:lstStyle/>
          <a:p>
            <a:pPr algn="ctr">
              <a:lnSpc>
                <a:spcPct val="150000"/>
              </a:lnSpc>
            </a:pPr>
            <a:r>
              <a:rPr lang="de-DE" sz="700" dirty="0">
                <a:solidFill>
                  <a:schemeClr val="bg1"/>
                </a:solidFill>
              </a:rPr>
              <a:t>Bilder (sofern nicht bereits gekennzeichnet): Eigene Darstellungen unter Verwendung von </a:t>
            </a:r>
            <a:r>
              <a:rPr lang="de-DE" sz="700" dirty="0">
                <a:solidFill>
                  <a:schemeClr val="bg1"/>
                </a:solidFill>
                <a:hlinkClick r:id="rId4"/>
              </a:rPr>
              <a:t>https://www.canva.com</a:t>
            </a:r>
            <a:r>
              <a:rPr lang="de-DE" sz="700" dirty="0">
                <a:solidFill>
                  <a:schemeClr val="bg1"/>
                </a:solidFill>
              </a:rPr>
              <a:t> und </a:t>
            </a:r>
            <a:r>
              <a:rPr lang="de-DE" sz="800" b="0" i="0" u="sng" dirty="0">
                <a:effectLst/>
                <a:latin typeface="Whitney"/>
                <a:hlinkClick r:id="rId5" tooltip="https://bloggerpilot.com/tools/avatar-generator/"/>
              </a:rPr>
              <a:t>https://bloggerpilot.com/tools/avatar-generator/</a:t>
            </a:r>
            <a:r>
              <a:rPr lang="de-DE" sz="700" dirty="0">
                <a:solidFill>
                  <a:schemeClr val="bg1"/>
                </a:solidFill>
              </a:rPr>
              <a:t> </a:t>
            </a:r>
          </a:p>
        </p:txBody>
      </p:sp>
    </p:spTree>
    <p:extLst>
      <p:ext uri="{BB962C8B-B14F-4D97-AF65-F5344CB8AC3E}">
        <p14:creationId xmlns:p14="http://schemas.microsoft.com/office/powerpoint/2010/main" val="47665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5035566" y="2523269"/>
            <a:ext cx="187627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Hauptteil</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850490" y="2523269"/>
            <a:ext cx="0" cy="4334731"/>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7861432" y="3753171"/>
            <a:ext cx="317220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Abschluss</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7707303" y="3753171"/>
            <a:ext cx="0" cy="3104829"/>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665931" y="3484668"/>
            <a:ext cx="2061347"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 </a:t>
            </a:r>
            <a:r>
              <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rPr>
              <a:t>Einführung</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546210" y="3484668"/>
            <a:ext cx="0" cy="3373332"/>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1896661" y="4113209"/>
            <a:ext cx="2130590" cy="997004"/>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Neues</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aus</a:t>
            </a:r>
            <a:r>
              <a:rPr lang="en-US" sz="1100" b="1" dirty="0">
                <a:solidFill>
                  <a:srgbClr val="545454"/>
                </a:solidFill>
                <a:latin typeface="Arial" panose="020B0604020202020204" pitchFamily="34" charset="0"/>
                <a:ea typeface="Roboto Light" charset="0"/>
                <a:cs typeface="Arial" panose="020B0604020202020204" pitchFamily="34" charset="0"/>
              </a:rPr>
              <a:t> der </a:t>
            </a:r>
            <a:r>
              <a:rPr lang="en-US" sz="1100" b="1" dirty="0" err="1">
                <a:solidFill>
                  <a:srgbClr val="545454"/>
                </a:solidFill>
                <a:latin typeface="Arial" panose="020B0604020202020204" pitchFamily="34" charset="0"/>
                <a:ea typeface="Roboto Light" charset="0"/>
                <a:cs typeface="Arial" panose="020B0604020202020204" pitchFamily="34" charset="0"/>
              </a:rPr>
              <a:t>Anforderungsanalyse</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Neue </a:t>
            </a:r>
            <a:r>
              <a:rPr lang="en-US" sz="1100" b="1" dirty="0" err="1">
                <a:solidFill>
                  <a:srgbClr val="545454"/>
                </a:solidFill>
                <a:latin typeface="Arial" panose="020B0604020202020204" pitchFamily="34" charset="0"/>
                <a:ea typeface="Roboto Light" charset="0"/>
                <a:cs typeface="Arial" panose="020B0604020202020204" pitchFamily="34" charset="0"/>
              </a:rPr>
              <a:t>Funktionalitäten</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Lessons Learned</a:t>
            </a:r>
          </a:p>
          <a:p>
            <a:pPr lvl="0">
              <a:lnSpc>
                <a:spcPct val="120000"/>
              </a:lnSpc>
              <a:defRPr/>
            </a:pP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5" name="TextBox 24">
            <a:extLst>
              <a:ext uri="{FF2B5EF4-FFF2-40B4-BE49-F238E27FC236}">
                <a16:creationId xmlns:a16="http://schemas.microsoft.com/office/drawing/2014/main" id="{32A92E10-14AE-427E-801E-ADF736E12A2F}"/>
              </a:ext>
            </a:extLst>
          </p:cNvPr>
          <p:cNvSpPr txBox="1"/>
          <p:nvPr/>
        </p:nvSpPr>
        <p:spPr>
          <a:xfrm>
            <a:off x="8054943" y="4403145"/>
            <a:ext cx="2509173" cy="793872"/>
          </a:xfrm>
          <a:prstGeom prst="rect">
            <a:avLst/>
          </a:prstGeom>
          <a:noFill/>
        </p:spPr>
        <p:txBody>
          <a:bodyPr wrap="square" lIns="0" tIns="0" rIns="91440" bIns="0" rtlCol="0">
            <a:spAutoFit/>
          </a:bodyPr>
          <a:lstStyle/>
          <a:p>
            <a:pPr marL="17145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Rollen- / </a:t>
            </a:r>
            <a:r>
              <a:rPr lang="en-US" sz="1100" b="1" dirty="0" err="1">
                <a:solidFill>
                  <a:srgbClr val="545454"/>
                </a:solidFill>
                <a:latin typeface="Arial" panose="020B0604020202020204" pitchFamily="34" charset="0"/>
                <a:ea typeface="Roboto Light" charset="0"/>
                <a:cs typeface="Arial" panose="020B0604020202020204" pitchFamily="34" charset="0"/>
              </a:rPr>
              <a:t>Aufgabenverteilung</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Projektorganisation</a:t>
            </a:r>
            <a:r>
              <a:rPr lang="en-US" sz="1100" b="1" dirty="0">
                <a:solidFill>
                  <a:srgbClr val="545454"/>
                </a:solidFill>
                <a:latin typeface="Arial" panose="020B0604020202020204" pitchFamily="34" charset="0"/>
                <a:ea typeface="Roboto Light" charset="0"/>
                <a:cs typeface="Arial" panose="020B0604020202020204" pitchFamily="34" charset="0"/>
              </a:rPr>
              <a:t> und Teamwork</a:t>
            </a:r>
          </a:p>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Überblick</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zur</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Erweiterungsarbeit</a:t>
            </a: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7" name="TextBox 26">
            <a:extLst>
              <a:ext uri="{FF2B5EF4-FFF2-40B4-BE49-F238E27FC236}">
                <a16:creationId xmlns:a16="http://schemas.microsoft.com/office/drawing/2014/main" id="{41E1C074-23BC-46DB-A046-3CD61D722C80}"/>
              </a:ext>
            </a:extLst>
          </p:cNvPr>
          <p:cNvSpPr txBox="1"/>
          <p:nvPr/>
        </p:nvSpPr>
        <p:spPr>
          <a:xfrm>
            <a:off x="5241145" y="3162432"/>
            <a:ext cx="2389094" cy="387607"/>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Entwurf</a:t>
            </a:r>
            <a:r>
              <a:rPr lang="en-US" sz="1100" b="1" dirty="0">
                <a:solidFill>
                  <a:srgbClr val="545454"/>
                </a:solidFill>
                <a:latin typeface="Arial" panose="020B0604020202020204" pitchFamily="34" charset="0"/>
                <a:ea typeface="Roboto Light" charset="0"/>
                <a:cs typeface="Arial" panose="020B0604020202020204" pitchFamily="34" charset="0"/>
              </a:rPr>
              <a:t> der </a:t>
            </a:r>
            <a:r>
              <a:rPr lang="en-US" sz="1100" b="1" dirty="0" err="1">
                <a:solidFill>
                  <a:srgbClr val="545454"/>
                </a:solidFill>
                <a:latin typeface="Arial" panose="020B0604020202020204" pitchFamily="34" charset="0"/>
                <a:ea typeface="Roboto Light" charset="0"/>
                <a:cs typeface="Arial" panose="020B0604020202020204" pitchFamily="34" charset="0"/>
              </a:rPr>
              <a:t>Architektur</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Toolset</a:t>
            </a:r>
          </a:p>
        </p:txBody>
      </p:sp>
      <p:sp>
        <p:nvSpPr>
          <p:cNvPr id="29" name="TextBox 3">
            <a:extLst>
              <a:ext uri="{FF2B5EF4-FFF2-40B4-BE49-F238E27FC236}">
                <a16:creationId xmlns:a16="http://schemas.microsoft.com/office/drawing/2014/main" id="{DB6C77C0-84A4-4AE6-BE2F-DB645CB746BA}"/>
              </a:ext>
            </a:extLst>
          </p:cNvPr>
          <p:cNvSpPr txBox="1"/>
          <p:nvPr/>
        </p:nvSpPr>
        <p:spPr>
          <a:xfrm>
            <a:off x="763371" y="922026"/>
            <a:ext cx="10010774" cy="877163"/>
          </a:xfrm>
          <a:prstGeom prst="rect">
            <a:avLst/>
          </a:prstGeom>
          <a:noFill/>
        </p:spPr>
        <p:txBody>
          <a:bodyPr wrap="square" lIns="0" rIns="0" bIns="0" rtlCol="0" anchor="t">
            <a:spAutoFit/>
          </a:bodyPr>
          <a:lstStyle/>
          <a:p>
            <a:pPr>
              <a:lnSpc>
                <a:spcPct val="90000"/>
              </a:lnSpc>
            </a:pPr>
            <a:r>
              <a:rPr lang="en-US" sz="6000" b="1" dirty="0">
                <a:solidFill>
                  <a:srgbClr val="545454"/>
                </a:solidFill>
                <a:latin typeface="Arial" panose="020B0604020202020204" pitchFamily="34" charset="0"/>
                <a:cs typeface="Arial" panose="020B0604020202020204" pitchFamily="34" charset="0"/>
              </a:rPr>
              <a:t>Agenda</a:t>
            </a:r>
            <a:endParaRPr lang="fr-FR" sz="6000" b="1" dirty="0">
              <a:solidFill>
                <a:srgbClr val="545454"/>
              </a:solidFill>
              <a:latin typeface="Arial" panose="020B0604020202020204" pitchFamily="34" charset="0"/>
              <a:cs typeface="Arial" panose="020B0604020202020204" pitchFamily="34" charset="0"/>
            </a:endParaRPr>
          </a:p>
        </p:txBody>
      </p:sp>
      <p:sp>
        <p:nvSpPr>
          <p:cNvPr id="15" name="Foliennummernplatzhalter 5">
            <a:extLst>
              <a:ext uri="{FF2B5EF4-FFF2-40B4-BE49-F238E27FC236}">
                <a16:creationId xmlns:a16="http://schemas.microsoft.com/office/drawing/2014/main" id="{97DC5C9F-EE83-49DE-B9F2-E096B4813A2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2</a:t>
            </a:fld>
            <a:endParaRPr lang="en-US" dirty="0">
              <a:solidFill>
                <a:schemeClr val="bg1">
                  <a:lumMod val="75000"/>
                </a:schemeClr>
              </a:solidFill>
            </a:endParaRPr>
          </a:p>
        </p:txBody>
      </p:sp>
      <p:sp>
        <p:nvSpPr>
          <p:cNvPr id="13" name="TextBox 113">
            <a:extLst>
              <a:ext uri="{FF2B5EF4-FFF2-40B4-BE49-F238E27FC236}">
                <a16:creationId xmlns:a16="http://schemas.microsoft.com/office/drawing/2014/main" id="{5758EB28-7F1F-4431-8D29-22B99566E3FF}"/>
              </a:ext>
            </a:extLst>
          </p:cNvPr>
          <p:cNvSpPr txBox="1"/>
          <p:nvPr/>
        </p:nvSpPr>
        <p:spPr>
          <a:xfrm>
            <a:off x="1719938" y="3814726"/>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Dennis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4" name="TextBox 113">
            <a:extLst>
              <a:ext uri="{FF2B5EF4-FFF2-40B4-BE49-F238E27FC236}">
                <a16:creationId xmlns:a16="http://schemas.microsoft.com/office/drawing/2014/main" id="{CCB70BED-C9B3-4D80-B9A4-9611FEA240F3}"/>
              </a:ext>
            </a:extLst>
          </p:cNvPr>
          <p:cNvSpPr txBox="1"/>
          <p:nvPr/>
        </p:nvSpPr>
        <p:spPr>
          <a:xfrm>
            <a:off x="5035566" y="2862065"/>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Marcus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6" name="TextBox 113">
            <a:extLst>
              <a:ext uri="{FF2B5EF4-FFF2-40B4-BE49-F238E27FC236}">
                <a16:creationId xmlns:a16="http://schemas.microsoft.com/office/drawing/2014/main" id="{3C60ED55-DD84-487D-B427-7428DF5302DA}"/>
              </a:ext>
            </a:extLst>
          </p:cNvPr>
          <p:cNvSpPr txBox="1"/>
          <p:nvPr/>
        </p:nvSpPr>
        <p:spPr>
          <a:xfrm>
            <a:off x="7861432" y="4096311"/>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Felix</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Tree>
    <p:extLst>
      <p:ext uri="{BB962C8B-B14F-4D97-AF65-F5344CB8AC3E}">
        <p14:creationId xmlns:p14="http://schemas.microsoft.com/office/powerpoint/2010/main" val="18315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299063" y="3304157"/>
            <a:ext cx="5139055" cy="747897"/>
          </a:xfrm>
          <a:prstGeom prst="rect">
            <a:avLst/>
          </a:prstGeom>
          <a:noFill/>
          <a:ln>
            <a:noFill/>
          </a:ln>
        </p:spPr>
        <p:txBody>
          <a:bodyPr wrap="square" lIns="0" tIns="0" rIns="0" bIns="0" rtlCol="0" anchor="t">
            <a:spAutoFit/>
          </a:bodyPr>
          <a:lstStyle/>
          <a:p>
            <a:pPr lvl="0">
              <a:lnSpc>
                <a:spcPct val="90000"/>
              </a:lnSpc>
              <a:defRPr/>
            </a:pPr>
            <a:r>
              <a:rPr lang="fr-FR" sz="5400" b="1" dirty="0" err="1">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rPr>
              <a:t>Einführung</a:t>
            </a:r>
            <a:endParaRPr kumimoji="0" lang="fr-FR" sz="5400" b="1" i="0" u="none" strike="noStrike" kern="1200" cap="none" spc="0" normalizeH="0" baseline="0" noProof="0" dirty="0">
              <a:ln>
                <a:noFill/>
              </a:ln>
              <a:gradFill flip="none" rotWithShape="1">
                <a:gsLst>
                  <a:gs pos="0">
                    <a:schemeClr val="accent1"/>
                  </a:gs>
                  <a:gs pos="31000">
                    <a:schemeClr val="accent1">
                      <a:lumMod val="97000"/>
                      <a:lumOff val="3000"/>
                    </a:schemeClr>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pic>
        <p:nvPicPr>
          <p:cNvPr id="11" name="Grafik 10">
            <a:extLst>
              <a:ext uri="{FF2B5EF4-FFF2-40B4-BE49-F238E27FC236}">
                <a16:creationId xmlns:a16="http://schemas.microsoft.com/office/drawing/2014/main" id="{80AEEDB9-52CB-4388-8066-B0DB785A8A90}"/>
              </a:ext>
            </a:extLst>
          </p:cNvPr>
          <p:cNvPicPr>
            <a:picLocks noChangeAspect="1"/>
          </p:cNvPicPr>
          <p:nvPr/>
        </p:nvPicPr>
        <p:blipFill rotWithShape="1">
          <a:blip r:embed="rId3"/>
          <a:srcRect l="9207" r="11787" b="267"/>
          <a:stretch/>
        </p:blipFill>
        <p:spPr>
          <a:xfrm>
            <a:off x="6483528" y="1547966"/>
            <a:ext cx="5294068" cy="3762067"/>
          </a:xfrm>
          <a:prstGeom prst="rect">
            <a:avLst/>
          </a:prstGeom>
        </p:spPr>
      </p:pic>
      <p:sp>
        <p:nvSpPr>
          <p:cNvPr id="10" name="Foliennummernplatzhalter 5">
            <a:extLst>
              <a:ext uri="{FF2B5EF4-FFF2-40B4-BE49-F238E27FC236}">
                <a16:creationId xmlns:a16="http://schemas.microsoft.com/office/drawing/2014/main" id="{664FAF6E-6B17-4FC5-8A18-C024DFB9458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3</a:t>
            </a:fld>
            <a:endParaRPr lang="en-US" dirty="0">
              <a:solidFill>
                <a:schemeClr val="bg1">
                  <a:lumMod val="75000"/>
                </a:schemeClr>
              </a:solidFill>
            </a:endParaRPr>
          </a:p>
        </p:txBody>
      </p:sp>
    </p:spTree>
    <p:extLst>
      <p:ext uri="{BB962C8B-B14F-4D97-AF65-F5344CB8AC3E}">
        <p14:creationId xmlns:p14="http://schemas.microsoft.com/office/powerpoint/2010/main" val="55997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flip="none" rotWithShape="1">
              <a:gsLst>
                <a:gs pos="84000">
                  <a:srgbClr val="FA974C"/>
                </a:gs>
                <a:gs pos="69000">
                  <a:srgbClr val="F6733F"/>
                </a:gs>
                <a:gs pos="0">
                  <a:srgbClr val="EF402D"/>
                </a:gs>
                <a:gs pos="100000">
                  <a:srgbClr val="FFBD59"/>
                </a:gs>
              </a:gsLst>
              <a:lin ang="0" scaled="1"/>
              <a:tileRect/>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48" name="TextBox 14">
            <a:extLst>
              <a:ext uri="{FF2B5EF4-FFF2-40B4-BE49-F238E27FC236}">
                <a16:creationId xmlns:a16="http://schemas.microsoft.com/office/drawing/2014/main" id="{0D1E50A1-EDA7-4750-852E-25CE81AB364F}"/>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Wie </a:t>
            </a:r>
            <a:r>
              <a:rPr lang="en-US" sz="1400" dirty="0" err="1">
                <a:solidFill>
                  <a:schemeClr val="bg1"/>
                </a:solidFill>
              </a:rPr>
              <a:t>soll</a:t>
            </a:r>
            <a:r>
              <a:rPr lang="en-US" sz="1400" dirty="0">
                <a:solidFill>
                  <a:schemeClr val="bg1"/>
                </a:solidFill>
              </a:rPr>
              <a:t> </a:t>
            </a:r>
            <a:r>
              <a:rPr lang="en-US" sz="1400" dirty="0" err="1">
                <a:solidFill>
                  <a:schemeClr val="bg1"/>
                </a:solidFill>
              </a:rPr>
              <a:t>gegendert</a:t>
            </a:r>
            <a:r>
              <a:rPr lang="en-US" sz="1400" dirty="0">
                <a:solidFill>
                  <a:schemeClr val="bg1"/>
                </a:solidFill>
              </a:rPr>
              <a:t> warden?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a:t>
            </a:r>
            <a:r>
              <a:rPr lang="en-US" sz="1400" dirty="0" err="1">
                <a:solidFill>
                  <a:schemeClr val="bg1"/>
                </a:solidFill>
              </a:rPr>
              <a:t>Werbeflächen</a:t>
            </a:r>
            <a:r>
              <a:rPr lang="en-US" sz="1400" dirty="0">
                <a:solidFill>
                  <a:schemeClr val="bg1"/>
                </a:solidFill>
              </a:rPr>
              <a:t> </a:t>
            </a:r>
            <a:r>
              <a:rPr lang="en-US" sz="1400" dirty="0" err="1">
                <a:solidFill>
                  <a:schemeClr val="bg1"/>
                </a:solidFill>
              </a:rPr>
              <a:t>vermieten</a:t>
            </a:r>
            <a:endParaRPr lang="en-US" sz="1400" dirty="0">
              <a:solidFill>
                <a:schemeClr val="bg1"/>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49" name="TextBox 14">
            <a:extLst>
              <a:ext uri="{FF2B5EF4-FFF2-40B4-BE49-F238E27FC236}">
                <a16:creationId xmlns:a16="http://schemas.microsoft.com/office/drawing/2014/main" id="{D6D7CEF5-71A2-444F-B887-8B6BA9AFE137}"/>
              </a:ext>
            </a:extLst>
          </p:cNvPr>
          <p:cNvSpPr txBox="1"/>
          <p:nvPr/>
        </p:nvSpPr>
        <p:spPr>
          <a:xfrm>
            <a:off x="330799" y="1067694"/>
            <a:ext cx="5725623" cy="29837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dirty="0" err="1"/>
              <a:t>Sprache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ist</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r>
              <a:rPr lang="en-US" sz="1400" dirty="0"/>
              <a:t> </a:t>
            </a:r>
            <a:r>
              <a:rPr lang="en-US" sz="1400" dirty="0" err="1"/>
              <a:t>möglich</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250" name="Foliennummernplatzhalter 5">
            <a:extLst>
              <a:ext uri="{FF2B5EF4-FFF2-40B4-BE49-F238E27FC236}">
                <a16:creationId xmlns:a16="http://schemas.microsoft.com/office/drawing/2014/main" id="{713C7D92-215B-43B7-95E8-104F6EAC41E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4</a:t>
            </a:fld>
            <a:endParaRPr lang="en-US" dirty="0">
              <a:solidFill>
                <a:schemeClr val="bg1">
                  <a:lumMod val="75000"/>
                </a:schemeClr>
              </a:solidFill>
            </a:endParaRPr>
          </a:p>
        </p:txBody>
      </p:sp>
    </p:spTree>
    <p:extLst>
      <p:ext uri="{BB962C8B-B14F-4D97-AF65-F5344CB8AC3E}">
        <p14:creationId xmlns:p14="http://schemas.microsoft.com/office/powerpoint/2010/main" val="302425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330799" y="1067694"/>
            <a:ext cx="5725623" cy="395326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b="1" dirty="0" err="1"/>
              <a:t>oder</a:t>
            </a:r>
            <a:r>
              <a:rPr lang="en-US" sz="1400" b="1" dirty="0"/>
              <a:t> </a:t>
            </a:r>
            <a:r>
              <a:rPr lang="en-US" sz="1400" b="1" dirty="0" err="1"/>
              <a:t>englischer</a:t>
            </a:r>
            <a:r>
              <a:rPr lang="en-US" sz="1400" dirty="0"/>
              <a:t> </a:t>
            </a:r>
            <a:r>
              <a:rPr lang="en-US" sz="1400" b="1" dirty="0" err="1"/>
              <a:t>Sprache</a:t>
            </a:r>
            <a:endParaRPr lang="en-US" sz="1400" b="1"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sng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strike="sngStrike"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Automatische</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Spracherkennung</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(EN/DE)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Semantische</a:t>
            </a:r>
            <a:r>
              <a:rPr lang="en-US" sz="1400" b="1" dirty="0">
                <a:solidFill>
                  <a:schemeClr val="tx2"/>
                </a:solidFill>
              </a:rPr>
              <a:t> </a:t>
            </a:r>
            <a:r>
              <a:rPr lang="en-US" sz="1400" b="1" dirty="0" err="1">
                <a:solidFill>
                  <a:schemeClr val="tx2"/>
                </a:solidFill>
              </a:rPr>
              <a:t>Erkennung</a:t>
            </a:r>
            <a:r>
              <a:rPr lang="en-US" sz="1400" b="1" dirty="0">
                <a:solidFill>
                  <a:schemeClr val="tx2"/>
                </a:solidFill>
              </a:rPr>
              <a:t> </a:t>
            </a:r>
            <a:r>
              <a:rPr lang="en-US" sz="1400" dirty="0">
                <a:solidFill>
                  <a:schemeClr val="tx2"/>
                </a:solidFill>
              </a:rPr>
              <a:t>von </a:t>
            </a:r>
            <a:r>
              <a:rPr lang="en-US" sz="1400" dirty="0" err="1">
                <a:solidFill>
                  <a:schemeClr val="tx2"/>
                </a:solidFill>
              </a:rPr>
              <a:t>zu</a:t>
            </a:r>
            <a:r>
              <a:rPr lang="en-US" sz="1400" dirty="0">
                <a:solidFill>
                  <a:schemeClr val="tx2"/>
                </a:solidFill>
              </a:rPr>
              <a:t> </a:t>
            </a:r>
            <a:r>
              <a:rPr lang="en-US" sz="1400" dirty="0" err="1">
                <a:solidFill>
                  <a:schemeClr val="tx2"/>
                </a:solidFill>
              </a:rPr>
              <a:t>ersetzenden</a:t>
            </a:r>
            <a:r>
              <a:rPr lang="en-US" sz="1400" dirty="0">
                <a:solidFill>
                  <a:schemeClr val="tx2"/>
                </a:solidFill>
              </a:rPr>
              <a:t> </a:t>
            </a:r>
            <a:r>
              <a:rPr lang="en-US" sz="1400" dirty="0" err="1">
                <a:solidFill>
                  <a:schemeClr val="tx2"/>
                </a:solidFill>
              </a:rPr>
              <a:t>Wörter</a:t>
            </a:r>
            <a:r>
              <a:rPr lang="en-US" sz="1400" dirty="0">
                <a:solidFill>
                  <a:schemeClr val="tx2"/>
                </a:solidFill>
              </a:rPr>
              <a:t> </a:t>
            </a:r>
            <a:br>
              <a:rPr lang="en-US" sz="1400" dirty="0">
                <a:solidFill>
                  <a:schemeClr val="tx2"/>
                </a:solidFill>
              </a:rPr>
            </a:br>
            <a:r>
              <a:rPr lang="en-US" sz="1400" dirty="0">
                <a:solidFill>
                  <a:schemeClr val="tx2"/>
                </a:solidFill>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Nebensatzkorrektur</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B050"/>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52" name="Pfeil: nach rechts 251">
            <a:extLst>
              <a:ext uri="{FF2B5EF4-FFF2-40B4-BE49-F238E27FC236}">
                <a16:creationId xmlns:a16="http://schemas.microsoft.com/office/drawing/2014/main" id="{C7382FB6-0BC8-459E-B56A-F33F16ACA8AB}"/>
              </a:ext>
            </a:extLst>
          </p:cNvPr>
          <p:cNvSpPr/>
          <p:nvPr/>
        </p:nvSpPr>
        <p:spPr>
          <a:xfrm rot="10800000">
            <a:off x="5453358" y="4399078"/>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3" name="Pfeil: nach rechts 252">
            <a:extLst>
              <a:ext uri="{FF2B5EF4-FFF2-40B4-BE49-F238E27FC236}">
                <a16:creationId xmlns:a16="http://schemas.microsoft.com/office/drawing/2014/main" id="{51714605-C34C-4CF6-BE0D-961FD6596CF6}"/>
              </a:ext>
            </a:extLst>
          </p:cNvPr>
          <p:cNvSpPr/>
          <p:nvPr/>
        </p:nvSpPr>
        <p:spPr>
          <a:xfrm rot="10800000">
            <a:off x="5453357" y="3423665"/>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4" name="Pfeil: nach rechts 253">
            <a:extLst>
              <a:ext uri="{FF2B5EF4-FFF2-40B4-BE49-F238E27FC236}">
                <a16:creationId xmlns:a16="http://schemas.microsoft.com/office/drawing/2014/main" id="{38E77186-E19E-4F16-B19C-119CA4A7879E}"/>
              </a:ext>
            </a:extLst>
          </p:cNvPr>
          <p:cNvSpPr/>
          <p:nvPr/>
        </p:nvSpPr>
        <p:spPr>
          <a:xfrm rot="10800000">
            <a:off x="5453357" y="2200214"/>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5" name="Pfeil: nach rechts 254">
            <a:extLst>
              <a:ext uri="{FF2B5EF4-FFF2-40B4-BE49-F238E27FC236}">
                <a16:creationId xmlns:a16="http://schemas.microsoft.com/office/drawing/2014/main" id="{16C644D2-E8BA-4630-870B-97461C5DF3D8}"/>
              </a:ext>
            </a:extLst>
          </p:cNvPr>
          <p:cNvSpPr/>
          <p:nvPr/>
        </p:nvSpPr>
        <p:spPr>
          <a:xfrm>
            <a:off x="6095999" y="1881896"/>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1" name="TextBox 14">
            <a:extLst>
              <a:ext uri="{FF2B5EF4-FFF2-40B4-BE49-F238E27FC236}">
                <a16:creationId xmlns:a16="http://schemas.microsoft.com/office/drawing/2014/main" id="{6B59C805-D811-4AF8-AD1E-3EFF74DBC2B6}"/>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Wie </a:t>
            </a:r>
            <a:r>
              <a:rPr lang="en-US" sz="1400" dirty="0" err="1">
                <a:solidFill>
                  <a:schemeClr val="tx1">
                    <a:lumMod val="75000"/>
                    <a:lumOff val="25000"/>
                  </a:schemeClr>
                </a:solidFill>
              </a:rPr>
              <a:t>soll</a:t>
            </a:r>
            <a:r>
              <a:rPr lang="en-US" sz="1400" dirty="0">
                <a:solidFill>
                  <a:schemeClr val="tx1">
                    <a:lumMod val="75000"/>
                    <a:lumOff val="25000"/>
                  </a:schemeClr>
                </a:solidFill>
              </a:rPr>
              <a:t> </a:t>
            </a:r>
            <a:r>
              <a:rPr lang="en-US" sz="1400" dirty="0" err="1">
                <a:solidFill>
                  <a:schemeClr val="tx1">
                    <a:lumMod val="75000"/>
                    <a:lumOff val="25000"/>
                  </a:schemeClr>
                </a:solidFill>
              </a:rPr>
              <a:t>gegendert</a:t>
            </a:r>
            <a:r>
              <a:rPr lang="en-US" sz="1400" dirty="0">
                <a:solidFill>
                  <a:schemeClr val="tx1">
                    <a:lumMod val="75000"/>
                    <a:lumOff val="25000"/>
                  </a:schemeClr>
                </a:solidFill>
              </a:rPr>
              <a:t> </a:t>
            </a:r>
            <a:r>
              <a:rPr lang="en-US" sz="1400" dirty="0" err="1">
                <a:solidFill>
                  <a:schemeClr val="tx1">
                    <a:lumMod val="75000"/>
                    <a:lumOff val="25000"/>
                  </a:schemeClr>
                </a:solidFill>
              </a:rPr>
              <a:t>werden</a:t>
            </a:r>
            <a:r>
              <a:rPr lang="en-US" sz="1400" dirty="0">
                <a:solidFill>
                  <a:schemeClr val="tx1">
                    <a:lumMod val="75000"/>
                    <a:lumOff val="25000"/>
                  </a:schemeClr>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a:t>
            </a:r>
            <a:r>
              <a:rPr lang="en-US" sz="1400" dirty="0" err="1">
                <a:solidFill>
                  <a:schemeClr val="tx1">
                    <a:lumMod val="75000"/>
                    <a:lumOff val="25000"/>
                  </a:schemeClr>
                </a:solidFill>
              </a:rPr>
              <a:t>Werbeflächen</a:t>
            </a:r>
            <a:r>
              <a:rPr lang="en-US" sz="1400" dirty="0">
                <a:solidFill>
                  <a:schemeClr val="tx1">
                    <a:lumMod val="75000"/>
                    <a:lumOff val="25000"/>
                  </a:schemeClr>
                </a:solidFill>
              </a:rPr>
              <a:t> </a:t>
            </a:r>
            <a:r>
              <a:rPr lang="en-US" sz="1400" dirty="0" err="1">
                <a:solidFill>
                  <a:schemeClr val="tx1">
                    <a:lumMod val="75000"/>
                    <a:lumOff val="25000"/>
                  </a:schemeClr>
                </a:solidFill>
              </a:rPr>
              <a:t>vermieten</a:t>
            </a:r>
            <a:endParaRPr lang="en-US" sz="1400" dirty="0">
              <a:solidFill>
                <a:schemeClr val="tx1">
                  <a:lumMod val="75000"/>
                  <a:lumOff val="25000"/>
                </a:schemeClr>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endParaRPr>
          </a:p>
        </p:txBody>
      </p:sp>
      <p:sp>
        <p:nvSpPr>
          <p:cNvPr id="248" name="Foliennummernplatzhalter 5">
            <a:extLst>
              <a:ext uri="{FF2B5EF4-FFF2-40B4-BE49-F238E27FC236}">
                <a16:creationId xmlns:a16="http://schemas.microsoft.com/office/drawing/2014/main" id="{056A919D-4709-41AC-BD30-AD8D119ED336}"/>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5</a:t>
            </a:fld>
            <a:endParaRPr lang="en-US" dirty="0">
              <a:solidFill>
                <a:schemeClr val="bg1">
                  <a:lumMod val="75000"/>
                </a:schemeClr>
              </a:solidFill>
            </a:endParaRPr>
          </a:p>
        </p:txBody>
      </p:sp>
    </p:spTree>
    <p:extLst>
      <p:ext uri="{BB962C8B-B14F-4D97-AF65-F5344CB8AC3E}">
        <p14:creationId xmlns:p14="http://schemas.microsoft.com/office/powerpoint/2010/main" val="40276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prstClr val="white"/>
              </a:solidFill>
              <a:latin typeface="Segoe UI"/>
            </a:endParaRPr>
          </a:p>
        </p:txBody>
      </p:sp>
      <p:sp>
        <p:nvSpPr>
          <p:cNvPr id="4" name="Rechteck 3">
            <a:extLst>
              <a:ext uri="{FF2B5EF4-FFF2-40B4-BE49-F238E27FC236}">
                <a16:creationId xmlns:a16="http://schemas.microsoft.com/office/drawing/2014/main" id="{FFE518FF-7A12-43BB-B9AD-A26810370B75}"/>
              </a:ext>
            </a:extLst>
          </p:cNvPr>
          <p:cNvSpPr/>
          <p:nvPr/>
        </p:nvSpPr>
        <p:spPr>
          <a:xfrm>
            <a:off x="-2" y="300528"/>
            <a:ext cx="12192000" cy="6065405"/>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7" name="Shape 271">
            <a:extLst>
              <a:ext uri="{FF2B5EF4-FFF2-40B4-BE49-F238E27FC236}">
                <a16:creationId xmlns:a16="http://schemas.microsoft.com/office/drawing/2014/main" id="{E33801B8-E5AD-4133-A522-2045C1915928}"/>
              </a:ext>
            </a:extLst>
          </p:cNvPr>
          <p:cNvGrpSpPr/>
          <p:nvPr/>
        </p:nvGrpSpPr>
        <p:grpSpPr>
          <a:xfrm>
            <a:off x="164133" y="129817"/>
            <a:ext cx="5723500" cy="3152260"/>
            <a:chOff x="6803275" y="284019"/>
            <a:chExt cx="2212050" cy="2648420"/>
          </a:xfrm>
        </p:grpSpPr>
        <p:pic>
          <p:nvPicPr>
            <p:cNvPr id="10" name="Shape 272">
              <a:extLst>
                <a:ext uri="{FF2B5EF4-FFF2-40B4-BE49-F238E27FC236}">
                  <a16:creationId xmlns:a16="http://schemas.microsoft.com/office/drawing/2014/main" id="{C2BB6151-1157-40CD-B74A-70E806B7315D}"/>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2" name="Shape 273" descr="Stück Klebeband, mit dem eine Notiz auf der Folie befestigt ist">
              <a:extLst>
                <a:ext uri="{FF2B5EF4-FFF2-40B4-BE49-F238E27FC236}">
                  <a16:creationId xmlns:a16="http://schemas.microsoft.com/office/drawing/2014/main" id="{A4DF01FC-9F25-491F-8F0B-D3DF8F4475B2}"/>
                </a:ext>
              </a:extLst>
            </p:cNvPr>
            <p:cNvPicPr preferRelativeResize="0"/>
            <p:nvPr/>
          </p:nvPicPr>
          <p:blipFill rotWithShape="1">
            <a:blip r:embed="rId4">
              <a:alphaModFix/>
            </a:blip>
            <a:srcRect l="9244" t="5926" r="2118" b="10011"/>
            <a:stretch/>
          </p:blipFill>
          <p:spPr>
            <a:xfrm rot="409796">
              <a:off x="7509939" y="284019"/>
              <a:ext cx="671900" cy="382687"/>
            </a:xfrm>
            <a:prstGeom prst="rect">
              <a:avLst/>
            </a:prstGeom>
            <a:noFill/>
            <a:ln>
              <a:noFill/>
            </a:ln>
          </p:spPr>
        </p:pic>
      </p:grpSp>
      <p:sp>
        <p:nvSpPr>
          <p:cNvPr id="13" name="Shape 274">
            <a:extLst>
              <a:ext uri="{FF2B5EF4-FFF2-40B4-BE49-F238E27FC236}">
                <a16:creationId xmlns:a16="http://schemas.microsoft.com/office/drawing/2014/main" id="{AB4CE224-A380-4F42-85EA-18226F729784}"/>
              </a:ext>
            </a:extLst>
          </p:cNvPr>
          <p:cNvSpPr txBox="1"/>
          <p:nvPr/>
        </p:nvSpPr>
        <p:spPr>
          <a:xfrm>
            <a:off x="574433" y="434566"/>
            <a:ext cx="4956689" cy="2678190"/>
          </a:xfrm>
          <a:prstGeom prst="rect">
            <a:avLst/>
          </a:prstGeom>
          <a:noFill/>
          <a:ln>
            <a:noFill/>
          </a:ln>
        </p:spPr>
        <p:txBody>
          <a:bodyPr wrap="square" lIns="91425" tIns="91425" rIns="91425" bIns="91425" anchor="t" anchorCtr="0">
            <a:noAutofit/>
          </a:bodyPr>
          <a:lstStyle/>
          <a:p>
            <a:pPr algn="just"/>
            <a:endParaRPr lang="de-DE" dirty="0">
              <a:latin typeface="Lato"/>
              <a:ea typeface="Lato"/>
              <a:cs typeface="Lato"/>
              <a:sym typeface="Raleway"/>
            </a:endParaRPr>
          </a:p>
          <a:p>
            <a:pPr algn="just"/>
            <a:endParaRPr lang="de-DE" dirty="0">
              <a:latin typeface="Lato"/>
              <a:ea typeface="Lato"/>
              <a:cs typeface="Lato"/>
              <a:sym typeface="Raleway"/>
            </a:endParaRPr>
          </a:p>
          <a:p>
            <a:r>
              <a:rPr lang="de-DE" sz="1700" dirty="0">
                <a:latin typeface="Lato"/>
                <a:ea typeface="Lato"/>
                <a:cs typeface="Lato"/>
                <a:sym typeface="Raleway"/>
              </a:rPr>
              <a:t>- Organisation zentral im GitHub </a:t>
            </a:r>
            <a:br>
              <a:rPr lang="de-DE" sz="1700" dirty="0">
                <a:latin typeface="Lato"/>
                <a:ea typeface="Lato"/>
                <a:cs typeface="Lato"/>
                <a:sym typeface="Raleway"/>
              </a:rPr>
            </a:br>
            <a:r>
              <a:rPr lang="de-DE" sz="1700" dirty="0">
                <a:latin typeface="Lato"/>
                <a:ea typeface="Lato"/>
                <a:cs typeface="Lato"/>
                <a:sym typeface="Wingdings" panose="05000000000000000000" pitchFamily="2" charset="2"/>
              </a:rPr>
              <a:t></a:t>
            </a:r>
            <a:r>
              <a:rPr lang="de-DE" sz="1700" dirty="0">
                <a:latin typeface="Lato"/>
                <a:ea typeface="Lato"/>
                <a:cs typeface="Lato"/>
                <a:sym typeface="Raleway"/>
              </a:rPr>
              <a:t> </a:t>
            </a:r>
            <a:r>
              <a:rPr lang="de-DE" sz="1700" dirty="0" err="1">
                <a:latin typeface="Lato"/>
                <a:ea typeface="Lato"/>
                <a:cs typeface="Lato"/>
                <a:sym typeface="Raleway"/>
              </a:rPr>
              <a:t>Issues</a:t>
            </a:r>
            <a:r>
              <a:rPr lang="de-DE" sz="1700" dirty="0">
                <a:latin typeface="Lato"/>
                <a:ea typeface="Lato"/>
                <a:cs typeface="Lato"/>
                <a:sym typeface="Raleway"/>
              </a:rPr>
              <a:t> als transparent zu-  geteilte Aufgabenpakete </a:t>
            </a:r>
            <a:br>
              <a:rPr lang="de-DE" sz="1700" dirty="0">
                <a:latin typeface="Lato"/>
                <a:ea typeface="Lato"/>
                <a:cs typeface="Lato"/>
                <a:sym typeface="Raleway"/>
              </a:rPr>
            </a:br>
            <a:r>
              <a:rPr lang="de-DE" sz="1700" dirty="0">
                <a:latin typeface="Lato"/>
                <a:ea typeface="Lato"/>
                <a:cs typeface="Lato"/>
                <a:sym typeface="Wingdings" panose="05000000000000000000" pitchFamily="2" charset="2"/>
              </a:rPr>
              <a:t></a:t>
            </a:r>
            <a:r>
              <a:rPr lang="de-DE" sz="1700" dirty="0">
                <a:latin typeface="Lato"/>
                <a:ea typeface="Lato"/>
                <a:cs typeface="Lato"/>
                <a:sym typeface="Raleway"/>
              </a:rPr>
              <a:t> Milestones als Deadlines</a:t>
            </a:r>
          </a:p>
          <a:p>
            <a:r>
              <a:rPr lang="de-DE" sz="1700" dirty="0">
                <a:latin typeface="Lato"/>
                <a:ea typeface="Lato"/>
                <a:cs typeface="Lato"/>
                <a:sym typeface="Wingdings" panose="05000000000000000000" pitchFamily="2" charset="2"/>
              </a:rPr>
              <a:t></a:t>
            </a:r>
            <a:r>
              <a:rPr lang="de-DE" sz="1700" dirty="0">
                <a:latin typeface="Lato"/>
                <a:ea typeface="Lato"/>
                <a:cs typeface="Lato"/>
              </a:rPr>
              <a:t> Eine Sammelstelle für alle Projekt-Artefakte</a:t>
            </a:r>
          </a:p>
          <a:p>
            <a:r>
              <a:rPr lang="de-DE" sz="1700" dirty="0">
                <a:latin typeface="Lato"/>
                <a:ea typeface="Lato"/>
                <a:cs typeface="Lato"/>
              </a:rPr>
              <a:t>- Regelmäßige wöchentliche </a:t>
            </a:r>
            <a:r>
              <a:rPr lang="de-DE" sz="1700" dirty="0" err="1">
                <a:latin typeface="Lato"/>
                <a:ea typeface="Lato"/>
                <a:cs typeface="Lato"/>
              </a:rPr>
              <a:t>Standups</a:t>
            </a:r>
            <a:endParaRPr lang="de-DE" sz="1700" dirty="0">
              <a:latin typeface="Lato"/>
              <a:ea typeface="Lato"/>
              <a:cs typeface="Lato"/>
            </a:endParaRPr>
          </a:p>
          <a:p>
            <a:r>
              <a:rPr lang="de-DE" sz="1700" dirty="0">
                <a:latin typeface="Lato"/>
                <a:ea typeface="Lato"/>
                <a:cs typeface="Lato"/>
              </a:rPr>
              <a:t>- Frühes Erarbeiten von Pufferzeit für Notfälle</a:t>
            </a:r>
          </a:p>
        </p:txBody>
      </p:sp>
      <p:sp>
        <p:nvSpPr>
          <p:cNvPr id="3" name="TextBox 113">
            <a:extLst>
              <a:ext uri="{FF2B5EF4-FFF2-40B4-BE49-F238E27FC236}">
                <a16:creationId xmlns:a16="http://schemas.microsoft.com/office/drawing/2014/main" id="{C44EFC60-ED0A-476A-81B1-0A2116868BB6}"/>
              </a:ext>
            </a:extLst>
          </p:cNvPr>
          <p:cNvSpPr txBox="1"/>
          <p:nvPr/>
        </p:nvSpPr>
        <p:spPr>
          <a:xfrm>
            <a:off x="1971654" y="687063"/>
            <a:ext cx="2091426" cy="295466"/>
          </a:xfrm>
          <a:prstGeom prst="rect">
            <a:avLst/>
          </a:prstGeom>
          <a:noFill/>
        </p:spPr>
        <p:txBody>
          <a:bodyPr wrap="square" lIns="0" tIns="0" rIns="0" bIns="0" rtlCol="0" anchor="t">
            <a:spAutoFit/>
          </a:bodyPr>
          <a:lstStyle/>
          <a:p>
            <a:pPr>
              <a:lnSpc>
                <a:spcPct val="80000"/>
              </a:lnSpc>
              <a:defRPr/>
            </a:pPr>
            <a:r>
              <a:rPr lang="en-US" sz="2400" b="1" dirty="0">
                <a:latin typeface="Arial"/>
                <a:ea typeface="Roboto"/>
                <a:cs typeface="Arial"/>
              </a:rPr>
              <a:t>Was war gut?</a:t>
            </a:r>
            <a:endParaRPr lang="de-DE">
              <a:cs typeface="Segoe UI"/>
            </a:endParaRPr>
          </a:p>
        </p:txBody>
      </p:sp>
      <p:grpSp>
        <p:nvGrpSpPr>
          <p:cNvPr id="15" name="Shape 271">
            <a:extLst>
              <a:ext uri="{FF2B5EF4-FFF2-40B4-BE49-F238E27FC236}">
                <a16:creationId xmlns:a16="http://schemas.microsoft.com/office/drawing/2014/main" id="{E5ABA130-D986-4DBA-A929-4480BC3EC15B}"/>
              </a:ext>
            </a:extLst>
          </p:cNvPr>
          <p:cNvGrpSpPr/>
          <p:nvPr/>
        </p:nvGrpSpPr>
        <p:grpSpPr>
          <a:xfrm>
            <a:off x="6161521" y="167928"/>
            <a:ext cx="5723500" cy="3114148"/>
            <a:chOff x="6803275" y="316039"/>
            <a:chExt cx="2212050" cy="2616400"/>
          </a:xfrm>
        </p:grpSpPr>
        <p:pic>
          <p:nvPicPr>
            <p:cNvPr id="16" name="Shape 272">
              <a:extLst>
                <a:ext uri="{FF2B5EF4-FFF2-40B4-BE49-F238E27FC236}">
                  <a16:creationId xmlns:a16="http://schemas.microsoft.com/office/drawing/2014/main" id="{78DF2B52-C3DB-46DE-A942-CB507E8ADB0D}"/>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7" name="Shape 273" descr="Stück Klebeband, mit dem eine Notiz auf der Folie befestigt ist">
              <a:extLst>
                <a:ext uri="{FF2B5EF4-FFF2-40B4-BE49-F238E27FC236}">
                  <a16:creationId xmlns:a16="http://schemas.microsoft.com/office/drawing/2014/main" id="{0AD84C95-5B48-420C-B46C-4879E4967738}"/>
                </a:ext>
              </a:extLst>
            </p:cNvPr>
            <p:cNvPicPr preferRelativeResize="0"/>
            <p:nvPr/>
          </p:nvPicPr>
          <p:blipFill rotWithShape="1">
            <a:blip r:embed="rId4">
              <a:alphaModFix/>
            </a:blip>
            <a:srcRect l="9244" t="5926" r="2118" b="10011"/>
            <a:stretch/>
          </p:blipFill>
          <p:spPr>
            <a:xfrm rot="154826">
              <a:off x="7596075" y="316039"/>
              <a:ext cx="671900" cy="382687"/>
            </a:xfrm>
            <a:prstGeom prst="rect">
              <a:avLst/>
            </a:prstGeom>
            <a:noFill/>
            <a:ln>
              <a:noFill/>
            </a:ln>
          </p:spPr>
        </p:pic>
      </p:grpSp>
      <p:sp>
        <p:nvSpPr>
          <p:cNvPr id="18" name="Shape 274">
            <a:extLst>
              <a:ext uri="{FF2B5EF4-FFF2-40B4-BE49-F238E27FC236}">
                <a16:creationId xmlns:a16="http://schemas.microsoft.com/office/drawing/2014/main" id="{AFB0A3BB-2920-43CE-BC51-7B41051E3C99}"/>
              </a:ext>
            </a:extLst>
          </p:cNvPr>
          <p:cNvSpPr txBox="1"/>
          <p:nvPr/>
        </p:nvSpPr>
        <p:spPr>
          <a:xfrm>
            <a:off x="6706292" y="434566"/>
            <a:ext cx="4804289"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pPr algn="just"/>
            <a:endParaRPr lang="de-DE" sz="1700" dirty="0">
              <a:latin typeface="Lato"/>
              <a:ea typeface="Lato"/>
              <a:cs typeface="Lato"/>
            </a:endParaRPr>
          </a:p>
          <a:p>
            <a:pPr algn="just"/>
            <a:endParaRPr lang="de-DE" sz="1700" dirty="0">
              <a:latin typeface="Lato"/>
              <a:ea typeface="Lato"/>
              <a:cs typeface="Lato"/>
            </a:endParaRPr>
          </a:p>
          <a:p>
            <a:pPr algn="just"/>
            <a:r>
              <a:rPr lang="de-DE" sz="1700" dirty="0">
                <a:latin typeface="Lato"/>
                <a:ea typeface="Lato"/>
                <a:cs typeface="Lato"/>
              </a:rPr>
              <a:t>- </a:t>
            </a:r>
            <a:r>
              <a:rPr lang="de-DE" sz="1700" b="1" dirty="0">
                <a:latin typeface="Lato"/>
                <a:ea typeface="Lato"/>
                <a:cs typeface="Lato"/>
              </a:rPr>
              <a:t>Zeitbudget</a:t>
            </a:r>
            <a:r>
              <a:rPr lang="de-DE" sz="1700" dirty="0">
                <a:latin typeface="Lato"/>
                <a:ea typeface="Lato"/>
                <a:cs typeface="Lato"/>
              </a:rPr>
              <a:t> und inhaltliche Aufteilung von Präsentationen nicht optimal</a:t>
            </a:r>
          </a:p>
          <a:p>
            <a:pPr algn="just"/>
            <a:endParaRPr lang="de-DE" sz="1700" dirty="0">
              <a:latin typeface="Lato"/>
              <a:ea typeface="Lato"/>
              <a:cs typeface="Lato"/>
            </a:endParaRPr>
          </a:p>
        </p:txBody>
      </p:sp>
      <p:sp>
        <p:nvSpPr>
          <p:cNvPr id="19" name="TextBox 113">
            <a:extLst>
              <a:ext uri="{FF2B5EF4-FFF2-40B4-BE49-F238E27FC236}">
                <a16:creationId xmlns:a16="http://schemas.microsoft.com/office/drawing/2014/main" id="{59E1055C-1873-4B34-8E07-388BCBD855F8}"/>
              </a:ext>
            </a:extLst>
          </p:cNvPr>
          <p:cNvSpPr txBox="1"/>
          <p:nvPr/>
        </p:nvSpPr>
        <p:spPr>
          <a:xfrm>
            <a:off x="6346432" y="687063"/>
            <a:ext cx="5211142" cy="295466"/>
          </a:xfrm>
          <a:prstGeom prst="rect">
            <a:avLst/>
          </a:prstGeom>
          <a:noFill/>
        </p:spPr>
        <p:txBody>
          <a:bodyPr wrap="square" lIns="0" tIns="0" rIns="0" bIns="0" rtlCol="0" anchor="t">
            <a:spAutoFit/>
          </a:bodyPr>
          <a:lstStyle/>
          <a:p>
            <a:pPr algn="ctr">
              <a:lnSpc>
                <a:spcPct val="80000"/>
              </a:lnSpc>
              <a:defRPr/>
            </a:pPr>
            <a:r>
              <a:rPr lang="en-US" sz="2400" b="1" dirty="0">
                <a:latin typeface="Arial"/>
                <a:ea typeface="Roboto"/>
                <a:cs typeface="Arial"/>
              </a:rPr>
              <a:t>Was </a:t>
            </a:r>
            <a:r>
              <a:rPr lang="en-US" sz="2400" b="1" dirty="0" err="1">
                <a:latin typeface="Arial"/>
                <a:ea typeface="Roboto"/>
                <a:cs typeface="Arial"/>
              </a:rPr>
              <a:t>kann</a:t>
            </a:r>
            <a:r>
              <a:rPr lang="en-US" sz="2400" b="1" dirty="0">
                <a:latin typeface="Arial"/>
                <a:ea typeface="Roboto"/>
                <a:cs typeface="Arial"/>
              </a:rPr>
              <a:t> </a:t>
            </a:r>
            <a:r>
              <a:rPr lang="en-US" sz="2400" b="1" dirty="0" err="1">
                <a:latin typeface="Arial"/>
                <a:ea typeface="Roboto"/>
                <a:cs typeface="Arial"/>
              </a:rPr>
              <a:t>verbessert</a:t>
            </a:r>
            <a:r>
              <a:rPr lang="en-US" sz="2400" b="1" dirty="0">
                <a:latin typeface="Arial"/>
                <a:ea typeface="Roboto"/>
                <a:cs typeface="Arial"/>
              </a:rPr>
              <a:t> </a:t>
            </a:r>
            <a:r>
              <a:rPr lang="en-US" sz="2400" b="1" dirty="0" err="1">
                <a:latin typeface="Arial"/>
                <a:ea typeface="Roboto"/>
                <a:cs typeface="Arial"/>
              </a:rPr>
              <a:t>werden</a:t>
            </a:r>
            <a:r>
              <a:rPr lang="en-US" sz="2400" b="1" dirty="0">
                <a:latin typeface="Arial"/>
                <a:ea typeface="Roboto"/>
                <a:cs typeface="Arial"/>
              </a:rPr>
              <a:t>?</a:t>
            </a:r>
            <a:endParaRPr lang="de-DE" dirty="0"/>
          </a:p>
        </p:txBody>
      </p:sp>
      <p:grpSp>
        <p:nvGrpSpPr>
          <p:cNvPr id="27" name="Shape 271">
            <a:extLst>
              <a:ext uri="{FF2B5EF4-FFF2-40B4-BE49-F238E27FC236}">
                <a16:creationId xmlns:a16="http://schemas.microsoft.com/office/drawing/2014/main" id="{1B3850EC-41A7-4ECB-BB44-F770026336E0}"/>
              </a:ext>
            </a:extLst>
          </p:cNvPr>
          <p:cNvGrpSpPr/>
          <p:nvPr/>
        </p:nvGrpSpPr>
        <p:grpSpPr>
          <a:xfrm>
            <a:off x="164132" y="3251786"/>
            <a:ext cx="5723500" cy="3114148"/>
            <a:chOff x="6803275" y="316039"/>
            <a:chExt cx="2212050" cy="2616400"/>
          </a:xfrm>
        </p:grpSpPr>
        <p:pic>
          <p:nvPicPr>
            <p:cNvPr id="28" name="Shape 272">
              <a:extLst>
                <a:ext uri="{FF2B5EF4-FFF2-40B4-BE49-F238E27FC236}">
                  <a16:creationId xmlns:a16="http://schemas.microsoft.com/office/drawing/2014/main" id="{3DFA3028-0C39-4E61-BE17-62B4FCEF10D1}"/>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29" name="Shape 273" descr="Stück Klebeband, mit dem eine Notiz auf der Folie befestigt ist">
              <a:extLst>
                <a:ext uri="{FF2B5EF4-FFF2-40B4-BE49-F238E27FC236}">
                  <a16:creationId xmlns:a16="http://schemas.microsoft.com/office/drawing/2014/main" id="{3779B8C2-6563-46D0-9363-5DF682F436D8}"/>
                </a:ext>
              </a:extLst>
            </p:cNvPr>
            <p:cNvPicPr preferRelativeResize="0"/>
            <p:nvPr/>
          </p:nvPicPr>
          <p:blipFill rotWithShape="1">
            <a:blip r:embed="rId4">
              <a:alphaModFix/>
            </a:blip>
            <a:srcRect l="9244" t="5926" r="2118" b="10011"/>
            <a:stretch/>
          </p:blipFill>
          <p:spPr>
            <a:xfrm rot="21351550">
              <a:off x="7596075" y="316039"/>
              <a:ext cx="671900" cy="382687"/>
            </a:xfrm>
            <a:prstGeom prst="rect">
              <a:avLst/>
            </a:prstGeom>
            <a:noFill/>
            <a:ln>
              <a:noFill/>
            </a:ln>
          </p:spPr>
        </p:pic>
      </p:grpSp>
      <p:sp>
        <p:nvSpPr>
          <p:cNvPr id="30" name="Shape 274">
            <a:extLst>
              <a:ext uri="{FF2B5EF4-FFF2-40B4-BE49-F238E27FC236}">
                <a16:creationId xmlns:a16="http://schemas.microsoft.com/office/drawing/2014/main" id="{A3B71F39-5FB2-4BCB-A8D7-9DEA3D374B36}"/>
              </a:ext>
            </a:extLst>
          </p:cNvPr>
          <p:cNvSpPr txBox="1"/>
          <p:nvPr/>
        </p:nvSpPr>
        <p:spPr>
          <a:xfrm>
            <a:off x="574432" y="3518424"/>
            <a:ext cx="4956689"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endParaRPr lang="de-DE" sz="1700" dirty="0">
              <a:ea typeface="+mn-lt"/>
              <a:cs typeface="+mn-lt"/>
            </a:endParaRPr>
          </a:p>
          <a:p>
            <a:endParaRPr lang="de-DE" sz="1700" dirty="0">
              <a:ea typeface="+mn-lt"/>
              <a:cs typeface="+mn-lt"/>
            </a:endParaRPr>
          </a:p>
          <a:p>
            <a:r>
              <a:rPr lang="de-DE" sz="1700" dirty="0">
                <a:ea typeface="+mn-lt"/>
                <a:cs typeface="+mn-lt"/>
              </a:rPr>
              <a:t>- </a:t>
            </a:r>
            <a:r>
              <a:rPr lang="de-DE" sz="1700" b="1" dirty="0">
                <a:ea typeface="+mn-lt"/>
                <a:cs typeface="+mn-lt"/>
              </a:rPr>
              <a:t>zusätzliche Abstimmungsrunden </a:t>
            </a:r>
            <a:r>
              <a:rPr lang="de-DE" sz="1700" dirty="0">
                <a:ea typeface="+mn-lt"/>
                <a:cs typeface="+mn-lt"/>
              </a:rPr>
              <a:t>extra zum Halten der Präsentationen an sich </a:t>
            </a:r>
            <a:br>
              <a:rPr lang="de-DE" sz="1700" dirty="0">
                <a:ea typeface="+mn-lt"/>
                <a:cs typeface="+mn-lt"/>
              </a:rPr>
            </a:br>
            <a:r>
              <a:rPr lang="de-DE" sz="1700" dirty="0">
                <a:ea typeface="+mn-lt"/>
                <a:cs typeface="+mn-lt"/>
              </a:rPr>
              <a:t>(Wie? Was? Wer? Wie lange?)</a:t>
            </a:r>
            <a:endParaRPr lang="de-DE" sz="1700" dirty="0">
              <a:cs typeface="Segoe UI"/>
            </a:endParaRPr>
          </a:p>
          <a:p>
            <a:pPr algn="just"/>
            <a:endParaRPr lang="de-DE" sz="1700" dirty="0">
              <a:latin typeface="Lato"/>
              <a:ea typeface="Lato"/>
              <a:cs typeface="Lato"/>
            </a:endParaRPr>
          </a:p>
        </p:txBody>
      </p:sp>
      <p:sp>
        <p:nvSpPr>
          <p:cNvPr id="31" name="TextBox 113">
            <a:extLst>
              <a:ext uri="{FF2B5EF4-FFF2-40B4-BE49-F238E27FC236}">
                <a16:creationId xmlns:a16="http://schemas.microsoft.com/office/drawing/2014/main" id="{1F6D2801-AC7D-4C2F-813B-84EDDB7CC625}"/>
              </a:ext>
            </a:extLst>
          </p:cNvPr>
          <p:cNvSpPr txBox="1"/>
          <p:nvPr/>
        </p:nvSpPr>
        <p:spPr>
          <a:xfrm>
            <a:off x="1971653" y="3770921"/>
            <a:ext cx="2091426" cy="295466"/>
          </a:xfrm>
          <a:prstGeom prst="rect">
            <a:avLst/>
          </a:prstGeom>
          <a:noFill/>
        </p:spPr>
        <p:txBody>
          <a:bodyPr wrap="square" lIns="0" tIns="0" rIns="0" bIns="0" rtlCol="0" anchor="t">
            <a:spAutoFit/>
          </a:bodyPr>
          <a:lstStyle/>
          <a:p>
            <a:pPr algn="ctr">
              <a:lnSpc>
                <a:spcPct val="80000"/>
              </a:lnSpc>
              <a:defRPr/>
            </a:pPr>
            <a:r>
              <a:rPr lang="en-US" sz="2400" b="1" dirty="0">
                <a:latin typeface="Arial"/>
                <a:ea typeface="Roboto"/>
                <a:cs typeface="Arial"/>
              </a:rPr>
              <a:t>Neue Ideen</a:t>
            </a:r>
            <a:endParaRPr lang="de-DE" dirty="0">
              <a:cs typeface="Segoe UI"/>
            </a:endParaRPr>
          </a:p>
        </p:txBody>
      </p:sp>
      <p:grpSp>
        <p:nvGrpSpPr>
          <p:cNvPr id="32" name="Shape 271">
            <a:extLst>
              <a:ext uri="{FF2B5EF4-FFF2-40B4-BE49-F238E27FC236}">
                <a16:creationId xmlns:a16="http://schemas.microsoft.com/office/drawing/2014/main" id="{BF387D44-6F57-411A-96B2-16B703FDCED7}"/>
              </a:ext>
            </a:extLst>
          </p:cNvPr>
          <p:cNvGrpSpPr/>
          <p:nvPr/>
        </p:nvGrpSpPr>
        <p:grpSpPr>
          <a:xfrm>
            <a:off x="6152555" y="3246794"/>
            <a:ext cx="5723500" cy="3139567"/>
            <a:chOff x="6803275" y="294683"/>
            <a:chExt cx="2212050" cy="2637756"/>
          </a:xfrm>
        </p:grpSpPr>
        <p:pic>
          <p:nvPicPr>
            <p:cNvPr id="33" name="Shape 272">
              <a:extLst>
                <a:ext uri="{FF2B5EF4-FFF2-40B4-BE49-F238E27FC236}">
                  <a16:creationId xmlns:a16="http://schemas.microsoft.com/office/drawing/2014/main" id="{3A90F9D0-A10C-4606-B39C-7E8DAF426045}"/>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34" name="Shape 273" descr="Stück Klebeband, mit dem eine Notiz auf der Folie befestigt ist">
              <a:extLst>
                <a:ext uri="{FF2B5EF4-FFF2-40B4-BE49-F238E27FC236}">
                  <a16:creationId xmlns:a16="http://schemas.microsoft.com/office/drawing/2014/main" id="{945C7807-9D79-4413-8C88-DA874D80A70C}"/>
                </a:ext>
              </a:extLst>
            </p:cNvPr>
            <p:cNvPicPr preferRelativeResize="0"/>
            <p:nvPr/>
          </p:nvPicPr>
          <p:blipFill rotWithShape="1">
            <a:blip r:embed="rId4">
              <a:alphaModFix/>
            </a:blip>
            <a:srcRect l="9244" t="5926" r="2118" b="10011"/>
            <a:stretch/>
          </p:blipFill>
          <p:spPr>
            <a:xfrm rot="10800000">
              <a:off x="7599540" y="294683"/>
              <a:ext cx="671900" cy="382687"/>
            </a:xfrm>
            <a:prstGeom prst="rect">
              <a:avLst/>
            </a:prstGeom>
            <a:noFill/>
            <a:ln>
              <a:noFill/>
            </a:ln>
          </p:spPr>
        </p:pic>
      </p:grpSp>
      <p:sp>
        <p:nvSpPr>
          <p:cNvPr id="35" name="Shape 274">
            <a:extLst>
              <a:ext uri="{FF2B5EF4-FFF2-40B4-BE49-F238E27FC236}">
                <a16:creationId xmlns:a16="http://schemas.microsoft.com/office/drawing/2014/main" id="{9BBE2A99-B1CA-4EFE-A593-93859FFA2C75}"/>
              </a:ext>
            </a:extLst>
          </p:cNvPr>
          <p:cNvSpPr txBox="1"/>
          <p:nvPr/>
        </p:nvSpPr>
        <p:spPr>
          <a:xfrm>
            <a:off x="6706290" y="3518424"/>
            <a:ext cx="4956690"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endParaRPr lang="de-DE" sz="1700" dirty="0">
              <a:ea typeface="+mn-lt"/>
              <a:cs typeface="+mn-lt"/>
            </a:endParaRPr>
          </a:p>
          <a:p>
            <a:r>
              <a:rPr lang="de-DE" sz="1700" dirty="0">
                <a:ea typeface="+mn-lt"/>
                <a:cs typeface="+mn-lt"/>
              </a:rPr>
              <a:t>- </a:t>
            </a:r>
            <a:r>
              <a:rPr lang="de-DE" sz="1700" b="1" dirty="0">
                <a:ea typeface="+mn-lt"/>
                <a:cs typeface="+mn-lt"/>
              </a:rPr>
              <a:t>Probedurchläufe für Präsentationen </a:t>
            </a:r>
            <a:br>
              <a:rPr lang="de-DE" sz="1700" dirty="0">
                <a:ea typeface="+mn-lt"/>
                <a:cs typeface="+mn-lt"/>
              </a:rPr>
            </a:br>
            <a:r>
              <a:rPr lang="de-DE" sz="1700" dirty="0">
                <a:ea typeface="+mn-lt"/>
                <a:cs typeface="+mn-lt"/>
              </a:rPr>
              <a:t>(inhaltliche Aufteilung und Zeitbudget im Blick behalten)</a:t>
            </a:r>
            <a:endParaRPr lang="de-DE" sz="1700" dirty="0"/>
          </a:p>
          <a:p>
            <a:r>
              <a:rPr lang="de-DE" sz="1700" dirty="0">
                <a:latin typeface="Segoe UI"/>
                <a:ea typeface="Lato"/>
                <a:cs typeface="Segoe UI"/>
              </a:rPr>
              <a:t>- Dokumentieren, wer für welche Präsentation wann was sagen soll/will --&gt; Abstimmung</a:t>
            </a:r>
          </a:p>
          <a:p>
            <a:pPr algn="just"/>
            <a:endParaRPr lang="de-DE" sz="1700" dirty="0">
              <a:latin typeface="Lato"/>
              <a:ea typeface="Lato"/>
              <a:cs typeface="Lato"/>
            </a:endParaRPr>
          </a:p>
        </p:txBody>
      </p:sp>
      <p:sp>
        <p:nvSpPr>
          <p:cNvPr id="36" name="TextBox 113">
            <a:extLst>
              <a:ext uri="{FF2B5EF4-FFF2-40B4-BE49-F238E27FC236}">
                <a16:creationId xmlns:a16="http://schemas.microsoft.com/office/drawing/2014/main" id="{22548012-ACCD-4E29-B6A1-BA9BCA218C7A}"/>
              </a:ext>
            </a:extLst>
          </p:cNvPr>
          <p:cNvSpPr txBox="1"/>
          <p:nvPr/>
        </p:nvSpPr>
        <p:spPr>
          <a:xfrm>
            <a:off x="7216006" y="3770921"/>
            <a:ext cx="3570601" cy="295466"/>
          </a:xfrm>
          <a:prstGeom prst="rect">
            <a:avLst/>
          </a:prstGeom>
          <a:noFill/>
        </p:spPr>
        <p:txBody>
          <a:bodyPr wrap="square" lIns="0" tIns="0" rIns="0" bIns="0" rtlCol="0" anchor="t">
            <a:spAutoFit/>
          </a:bodyPr>
          <a:lstStyle/>
          <a:p>
            <a:pPr algn="ctr">
              <a:lnSpc>
                <a:spcPct val="80000"/>
              </a:lnSpc>
              <a:defRPr/>
            </a:pPr>
            <a:r>
              <a:rPr lang="en-US" sz="2400" b="1" dirty="0" err="1">
                <a:latin typeface="Arial"/>
                <a:ea typeface="Roboto"/>
                <a:cs typeface="Arial"/>
              </a:rPr>
              <a:t>Mögliche</a:t>
            </a:r>
            <a:r>
              <a:rPr lang="en-US" sz="2400" b="1" dirty="0">
                <a:latin typeface="Arial"/>
                <a:ea typeface="Roboto"/>
                <a:cs typeface="Arial"/>
              </a:rPr>
              <a:t> </a:t>
            </a:r>
            <a:r>
              <a:rPr lang="en-US" sz="2400" b="1" dirty="0" err="1">
                <a:latin typeface="Arial"/>
                <a:ea typeface="Roboto"/>
                <a:cs typeface="Arial"/>
              </a:rPr>
              <a:t>Aktionen</a:t>
            </a:r>
            <a:endParaRPr lang="de-DE" dirty="0" err="1"/>
          </a:p>
        </p:txBody>
      </p:sp>
      <p:sp>
        <p:nvSpPr>
          <p:cNvPr id="37" name="Foliennummernplatzhalter 5">
            <a:extLst>
              <a:ext uri="{FF2B5EF4-FFF2-40B4-BE49-F238E27FC236}">
                <a16:creationId xmlns:a16="http://schemas.microsoft.com/office/drawing/2014/main" id="{20DA10AF-4FD9-41D6-8A1B-CE8F344EA581}"/>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90000"/>
                    <a:lumOff val="10000"/>
                  </a:schemeClr>
                </a:solidFill>
              </a:rPr>
              <a:pPr/>
              <a:t>6</a:t>
            </a:fld>
            <a:endParaRPr lang="en-US" dirty="0">
              <a:solidFill>
                <a:schemeClr val="tx1">
                  <a:lumMod val="90000"/>
                  <a:lumOff val="10000"/>
                </a:schemeClr>
              </a:solidFill>
            </a:endParaRPr>
          </a:p>
        </p:txBody>
      </p:sp>
    </p:spTree>
    <p:extLst>
      <p:ext uri="{BB962C8B-B14F-4D97-AF65-F5344CB8AC3E}">
        <p14:creationId xmlns:p14="http://schemas.microsoft.com/office/powerpoint/2010/main" val="216504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8"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feld 9">
            <a:extLst>
              <a:ext uri="{FF2B5EF4-FFF2-40B4-BE49-F238E27FC236}">
                <a16:creationId xmlns:a16="http://schemas.microsoft.com/office/drawing/2014/main" id="{F0DF0C33-3D12-4B3B-95EA-8509CE4D21A3}"/>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https://www.breeze-technologies.de/de/karriere/</a:t>
            </a: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139055"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Hauptteil</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Placeholder 26">
            <a:extLst>
              <a:ext uri="{FF2B5EF4-FFF2-40B4-BE49-F238E27FC236}">
                <a16:creationId xmlns:a16="http://schemas.microsoft.com/office/drawing/2014/main" id="{4B0E1D3B-DEF5-4D38-8E1D-E31DE07D88E7}"/>
              </a:ext>
            </a:extLst>
          </p:cNvPr>
          <p:cNvPicPr>
            <a:picLocks noChangeAspect="1"/>
          </p:cNvPicPr>
          <p:nvPr/>
        </p:nvPicPr>
        <p:blipFill rotWithShape="1">
          <a:blip r:embed="rId2"/>
          <a:srcRect l="1" t="3839" r="48020" b="11552"/>
          <a:stretch/>
        </p:blipFill>
        <p:spPr>
          <a:xfrm>
            <a:off x="6672263" y="800099"/>
            <a:ext cx="4752975" cy="5257801"/>
          </a:xfrm>
          <a:prstGeom prst="rect">
            <a:avLst/>
          </a:prstGeom>
          <a:solidFill>
            <a:schemeClr val="tx1"/>
          </a:solidFill>
          <a:ln>
            <a:solidFill>
              <a:schemeClr val="tx1">
                <a:lumMod val="10000"/>
                <a:lumOff val="90000"/>
              </a:schemeClr>
            </a:solidFill>
          </a:ln>
        </p:spPr>
      </p:pic>
      <p:sp>
        <p:nvSpPr>
          <p:cNvPr id="7" name="Foliennummernplatzhalter 5">
            <a:extLst>
              <a:ext uri="{FF2B5EF4-FFF2-40B4-BE49-F238E27FC236}">
                <a16:creationId xmlns:a16="http://schemas.microsoft.com/office/drawing/2014/main" id="{462C190D-F48D-470C-87BC-30C684BBBF0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7</a:t>
            </a:fld>
            <a:endParaRPr lang="en-US" dirty="0">
              <a:solidFill>
                <a:schemeClr val="bg1">
                  <a:lumMod val="75000"/>
                </a:schemeClr>
              </a:solidFill>
            </a:endParaRPr>
          </a:p>
        </p:txBody>
      </p:sp>
    </p:spTree>
    <p:extLst>
      <p:ext uri="{BB962C8B-B14F-4D97-AF65-F5344CB8AC3E}">
        <p14:creationId xmlns:p14="http://schemas.microsoft.com/office/powerpoint/2010/main" val="261379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A63FCD-AF3F-4832-AD77-5ADED213708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1">
            <a:extLst>
              <a:ext uri="{FF2B5EF4-FFF2-40B4-BE49-F238E27FC236}">
                <a16:creationId xmlns:a16="http://schemas.microsoft.com/office/drawing/2014/main" id="{F0B2436A-9AB0-4122-B609-F77E484F1B5F}"/>
              </a:ext>
            </a:extLst>
          </p:cNvPr>
          <p:cNvSpPr txBox="1"/>
          <p:nvPr/>
        </p:nvSpPr>
        <p:spPr>
          <a:xfrm>
            <a:off x="438728" y="307102"/>
            <a:ext cx="6084823" cy="6093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4400" b="1" dirty="0" err="1">
                <a:solidFill>
                  <a:schemeClr val="bg1"/>
                </a:solidFill>
                <a:latin typeface="Arial" panose="020B0604020202020204" pitchFamily="34" charset="0"/>
                <a:cs typeface="Arial" panose="020B0604020202020204" pitchFamily="34" charset="0"/>
              </a:rPr>
              <a:t>Bisherige</a:t>
            </a:r>
            <a:endParaRPr lang="fr-FR" sz="4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9" name="TextBox 5">
            <a:extLst>
              <a:ext uri="{FF2B5EF4-FFF2-40B4-BE49-F238E27FC236}">
                <a16:creationId xmlns:a16="http://schemas.microsoft.com/office/drawing/2014/main" id="{D64B05C1-F24E-444F-896E-9B95C29C4330}"/>
              </a:ext>
            </a:extLst>
          </p:cNvPr>
          <p:cNvSpPr txBox="1"/>
          <p:nvPr/>
        </p:nvSpPr>
        <p:spPr>
          <a:xfrm>
            <a:off x="2817549" y="307102"/>
            <a:ext cx="3706002" cy="609398"/>
          </a:xfrm>
          <a:prstGeom prst="rect">
            <a:avLst/>
          </a:prstGeom>
          <a:noFill/>
        </p:spPr>
        <p:txBody>
          <a:bodyPr wrap="square" lIns="0" tIns="0" rIns="0" bIns="0" rtlCol="0" anchor="t">
            <a:spAutoFit/>
          </a:bodyPr>
          <a:lstStyle/>
          <a:p>
            <a:pPr lvl="0" algn="ctr">
              <a:lnSpc>
                <a:spcPct val="90000"/>
              </a:lnSpc>
              <a:defRPr/>
            </a:pPr>
            <a:r>
              <a:rPr lang="fr-FR" sz="44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Architektur</a:t>
            </a:r>
            <a:endParaRPr kumimoji="0" lang="fr-FR" sz="44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16" name="Rechteck 15">
            <a:extLst>
              <a:ext uri="{FF2B5EF4-FFF2-40B4-BE49-F238E27FC236}">
                <a16:creationId xmlns:a16="http://schemas.microsoft.com/office/drawing/2014/main" id="{4BA355D4-1239-42A4-8D81-376F3B7E5EC2}"/>
              </a:ext>
            </a:extLst>
          </p:cNvPr>
          <p:cNvSpPr/>
          <p:nvPr/>
        </p:nvSpPr>
        <p:spPr>
          <a:xfrm>
            <a:off x="1124465" y="1390449"/>
            <a:ext cx="9943070" cy="546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15" name="Grafik 14">
            <a:extLst>
              <a:ext uri="{FF2B5EF4-FFF2-40B4-BE49-F238E27FC236}">
                <a16:creationId xmlns:a16="http://schemas.microsoft.com/office/drawing/2014/main" id="{2A8C831C-6A1D-4341-BD57-D8E79FE0B44F}"/>
              </a:ext>
            </a:extLst>
          </p:cNvPr>
          <p:cNvPicPr>
            <a:picLocks noChangeAspect="1"/>
          </p:cNvPicPr>
          <p:nvPr/>
        </p:nvPicPr>
        <p:blipFill rotWithShape="1">
          <a:blip r:embed="rId3"/>
          <a:srcRect l="7248" t="10274" r="11264" b="49106"/>
          <a:stretch/>
        </p:blipFill>
        <p:spPr>
          <a:xfrm>
            <a:off x="1625639" y="1728949"/>
            <a:ext cx="8857668" cy="5129051"/>
          </a:xfrm>
          <a:prstGeom prst="rect">
            <a:avLst/>
          </a:prstGeom>
        </p:spPr>
      </p:pic>
      <p:sp>
        <p:nvSpPr>
          <p:cNvPr id="10" name="Foliennummernplatzhalter 5">
            <a:extLst>
              <a:ext uri="{FF2B5EF4-FFF2-40B4-BE49-F238E27FC236}">
                <a16:creationId xmlns:a16="http://schemas.microsoft.com/office/drawing/2014/main" id="{AD1E69F1-E1B3-4385-B67B-A11EBB8979F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8</a:t>
            </a:fld>
            <a:endParaRPr lang="en-US" dirty="0">
              <a:solidFill>
                <a:schemeClr val="bg1">
                  <a:lumMod val="75000"/>
                </a:schemeClr>
              </a:solidFill>
            </a:endParaRPr>
          </a:p>
        </p:txBody>
      </p:sp>
      <p:pic>
        <p:nvPicPr>
          <p:cNvPr id="18" name="Shape 273" descr="Stück Klebeband, mit dem eine Notiz auf der Folie befestigt ist">
            <a:extLst>
              <a:ext uri="{FF2B5EF4-FFF2-40B4-BE49-F238E27FC236}">
                <a16:creationId xmlns:a16="http://schemas.microsoft.com/office/drawing/2014/main" id="{2762386C-E139-43C5-B0CE-7C99EAA7DB06}"/>
              </a:ext>
            </a:extLst>
          </p:cNvPr>
          <p:cNvPicPr preferRelativeResize="0"/>
          <p:nvPr/>
        </p:nvPicPr>
        <p:blipFill rotWithShape="1">
          <a:blip r:embed="rId4">
            <a:alphaModFix/>
          </a:blip>
          <a:srcRect l="9244" t="5926" r="2118" b="10011"/>
          <a:stretch/>
        </p:blipFill>
        <p:spPr>
          <a:xfrm rot="1846529">
            <a:off x="10761103" y="1301535"/>
            <a:ext cx="612865" cy="291117"/>
          </a:xfrm>
          <a:prstGeom prst="rect">
            <a:avLst/>
          </a:prstGeom>
          <a:noFill/>
          <a:ln>
            <a:noFill/>
          </a:ln>
        </p:spPr>
      </p:pic>
      <p:pic>
        <p:nvPicPr>
          <p:cNvPr id="19" name="Shape 273" descr="Stück Klebeband, mit dem eine Notiz auf der Folie befestigt ist">
            <a:extLst>
              <a:ext uri="{FF2B5EF4-FFF2-40B4-BE49-F238E27FC236}">
                <a16:creationId xmlns:a16="http://schemas.microsoft.com/office/drawing/2014/main" id="{B329EF56-2382-42B1-90A4-A5C3F67B1C1E}"/>
              </a:ext>
            </a:extLst>
          </p:cNvPr>
          <p:cNvPicPr preferRelativeResize="0"/>
          <p:nvPr/>
        </p:nvPicPr>
        <p:blipFill rotWithShape="1">
          <a:blip r:embed="rId4">
            <a:alphaModFix/>
          </a:blip>
          <a:srcRect l="9244" t="5926" r="2118" b="10011"/>
          <a:stretch/>
        </p:blipFill>
        <p:spPr>
          <a:xfrm rot="20119301">
            <a:off x="867992" y="1253502"/>
            <a:ext cx="612865" cy="291117"/>
          </a:xfrm>
          <a:prstGeom prst="rect">
            <a:avLst/>
          </a:prstGeom>
          <a:noFill/>
          <a:ln>
            <a:noFill/>
          </a:ln>
        </p:spPr>
      </p:pic>
    </p:spTree>
    <p:extLst>
      <p:ext uri="{BB962C8B-B14F-4D97-AF65-F5344CB8AC3E}">
        <p14:creationId xmlns:p14="http://schemas.microsoft.com/office/powerpoint/2010/main" val="3452350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A63FCD-AF3F-4832-AD77-5ADED213708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 name="Foliennummernplatzhalter 5">
            <a:extLst>
              <a:ext uri="{FF2B5EF4-FFF2-40B4-BE49-F238E27FC236}">
                <a16:creationId xmlns:a16="http://schemas.microsoft.com/office/drawing/2014/main" id="{AD1E69F1-E1B3-4385-B67B-A11EBB8979F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9</a:t>
            </a:fld>
            <a:endParaRPr lang="en-US" dirty="0">
              <a:solidFill>
                <a:schemeClr val="bg1">
                  <a:lumMod val="75000"/>
                </a:schemeClr>
              </a:solidFill>
            </a:endParaRPr>
          </a:p>
        </p:txBody>
      </p:sp>
      <p:sp>
        <p:nvSpPr>
          <p:cNvPr id="7" name="Rechteck 6">
            <a:extLst>
              <a:ext uri="{FF2B5EF4-FFF2-40B4-BE49-F238E27FC236}">
                <a16:creationId xmlns:a16="http://schemas.microsoft.com/office/drawing/2014/main" id="{77C0F42E-960C-42EF-A7F7-EE31AD719BF2}"/>
              </a:ext>
            </a:extLst>
          </p:cNvPr>
          <p:cNvSpPr/>
          <p:nvPr/>
        </p:nvSpPr>
        <p:spPr>
          <a:xfrm>
            <a:off x="1124465" y="0"/>
            <a:ext cx="9943070" cy="546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11" name="Grafik 10">
            <a:extLst>
              <a:ext uri="{FF2B5EF4-FFF2-40B4-BE49-F238E27FC236}">
                <a16:creationId xmlns:a16="http://schemas.microsoft.com/office/drawing/2014/main" id="{D50EC895-2B45-464D-86E2-3CCAE34A1090}"/>
              </a:ext>
            </a:extLst>
          </p:cNvPr>
          <p:cNvPicPr>
            <a:picLocks noChangeAspect="1"/>
          </p:cNvPicPr>
          <p:nvPr/>
        </p:nvPicPr>
        <p:blipFill rotWithShape="1">
          <a:blip r:embed="rId3"/>
          <a:srcRect t="51198" b="7009"/>
          <a:stretch/>
        </p:blipFill>
        <p:spPr>
          <a:xfrm>
            <a:off x="1058561" y="0"/>
            <a:ext cx="9943069" cy="4827234"/>
          </a:xfrm>
          <a:prstGeom prst="rect">
            <a:avLst/>
          </a:prstGeom>
        </p:spPr>
      </p:pic>
      <p:pic>
        <p:nvPicPr>
          <p:cNvPr id="12" name="Shape 273" descr="Stück Klebeband, mit dem eine Notiz auf der Folie befestigt ist">
            <a:extLst>
              <a:ext uri="{FF2B5EF4-FFF2-40B4-BE49-F238E27FC236}">
                <a16:creationId xmlns:a16="http://schemas.microsoft.com/office/drawing/2014/main" id="{435B438D-5EFF-4453-8B8E-FF6E930E0526}"/>
              </a:ext>
            </a:extLst>
          </p:cNvPr>
          <p:cNvPicPr preferRelativeResize="0"/>
          <p:nvPr/>
        </p:nvPicPr>
        <p:blipFill rotWithShape="1">
          <a:blip r:embed="rId4">
            <a:alphaModFix/>
          </a:blip>
          <a:srcRect l="9244" t="5926" r="2118" b="10011"/>
          <a:stretch/>
        </p:blipFill>
        <p:spPr>
          <a:xfrm rot="13151013">
            <a:off x="884468" y="5335718"/>
            <a:ext cx="612865" cy="291117"/>
          </a:xfrm>
          <a:prstGeom prst="rect">
            <a:avLst/>
          </a:prstGeom>
          <a:noFill/>
          <a:ln>
            <a:noFill/>
          </a:ln>
        </p:spPr>
      </p:pic>
      <p:pic>
        <p:nvPicPr>
          <p:cNvPr id="13" name="Shape 273" descr="Stück Klebeband, mit dem eine Notiz auf der Folie befestigt ist">
            <a:extLst>
              <a:ext uri="{FF2B5EF4-FFF2-40B4-BE49-F238E27FC236}">
                <a16:creationId xmlns:a16="http://schemas.microsoft.com/office/drawing/2014/main" id="{78C376D7-36DA-4896-887B-6D28F9128E9B}"/>
              </a:ext>
            </a:extLst>
          </p:cNvPr>
          <p:cNvPicPr preferRelativeResize="0"/>
          <p:nvPr/>
        </p:nvPicPr>
        <p:blipFill rotWithShape="1">
          <a:blip r:embed="rId4">
            <a:alphaModFix/>
          </a:blip>
          <a:srcRect l="9244" t="5926" r="2118" b="10011"/>
          <a:stretch/>
        </p:blipFill>
        <p:spPr>
          <a:xfrm rot="8075848">
            <a:off x="10761103" y="5261331"/>
            <a:ext cx="612865" cy="291117"/>
          </a:xfrm>
          <a:prstGeom prst="rect">
            <a:avLst/>
          </a:prstGeom>
          <a:noFill/>
          <a:ln>
            <a:noFill/>
          </a:ln>
        </p:spPr>
      </p:pic>
      <p:sp>
        <p:nvSpPr>
          <p:cNvPr id="14" name="TextBox 1">
            <a:extLst>
              <a:ext uri="{FF2B5EF4-FFF2-40B4-BE49-F238E27FC236}">
                <a16:creationId xmlns:a16="http://schemas.microsoft.com/office/drawing/2014/main" id="{2F62C30F-DE70-4BD5-9EDA-8A3E5531A2B7}"/>
              </a:ext>
            </a:extLst>
          </p:cNvPr>
          <p:cNvSpPr txBox="1"/>
          <p:nvPr/>
        </p:nvSpPr>
        <p:spPr>
          <a:xfrm>
            <a:off x="2648376" y="5800694"/>
            <a:ext cx="6763437" cy="74789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5400" b="1" dirty="0" err="1">
                <a:solidFill>
                  <a:schemeClr val="bg1"/>
                </a:solidFill>
                <a:latin typeface="Arial" panose="020B0604020202020204" pitchFamily="34" charset="0"/>
                <a:cs typeface="Arial" panose="020B0604020202020204" pitchFamily="34" charset="0"/>
              </a:rPr>
              <a:t>Vereinfachung</a:t>
            </a:r>
            <a:r>
              <a:rPr lang="en-US" sz="5400" b="1" dirty="0">
                <a:solidFill>
                  <a:schemeClr val="bg1"/>
                </a:solidFill>
                <a:latin typeface="Arial" panose="020B0604020202020204" pitchFamily="34" charset="0"/>
                <a:cs typeface="Arial" panose="020B0604020202020204" pitchFamily="34" charset="0"/>
              </a:rPr>
              <a:t>?!</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26325907"/>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1385</Words>
  <Application>Microsoft Office PowerPoint</Application>
  <PresentationFormat>Breitbild</PresentationFormat>
  <Paragraphs>189</Paragraphs>
  <Slides>16</Slides>
  <Notes>11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16</vt:i4>
      </vt:variant>
    </vt:vector>
  </HeadingPairs>
  <TitlesOfParts>
    <vt:vector size="23" baseType="lpstr">
      <vt:lpstr>Arial</vt:lpstr>
      <vt:lpstr>Lato</vt:lpstr>
      <vt:lpstr>Segoe UI</vt:lpstr>
      <vt:lpstr>Segoe UI Light</vt:lpstr>
      <vt:lpstr>Segoe UI Semibold</vt:lpstr>
      <vt:lpstr>Whitney</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 Genderly</dc:title>
  <dc:creator/>
  <cp:keywords>PowerPoint</cp:keywords>
  <cp:lastModifiedBy>Koppelmann, Marcus</cp:lastModifiedBy>
  <cp:revision>435</cp:revision>
  <dcterms:created xsi:type="dcterms:W3CDTF">2018-11-08T16:43:29Z</dcterms:created>
  <dcterms:modified xsi:type="dcterms:W3CDTF">2022-02-14T17:22:25Z</dcterms:modified>
</cp:coreProperties>
</file>